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9144000"/>
  <p:notesSz cx="6858000" cy="9144000"/>
  <p:embeddedFontLst>
    <p:embeddedFont>
      <p:font typeface="Corbel"/>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2" roundtripDataSignature="AMtx7mgQWoZWnSUjbWQBi30mSskuPN9J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6F5189-EB16-431A-AE6D-0D48FB451041}">
  <a:tblStyle styleId="{566F5189-EB16-431A-AE6D-0D48FB451041}" styleName="Table_0">
    <a:wholeTbl>
      <a:tcTxStyle b="off" i="off">
        <a:font>
          <a:latin typeface="Corbel"/>
          <a:ea typeface="Corbel"/>
          <a:cs typeface="Corbe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F7E7"/>
          </a:solidFill>
        </a:fill>
      </a:tcStyle>
    </a:wholeTbl>
    <a:band1H>
      <a:tcTxStyle/>
      <a:tcStyle>
        <a:fill>
          <a:solidFill>
            <a:srgbClr val="D7EECD"/>
          </a:solidFill>
        </a:fill>
      </a:tcStyle>
    </a:band1H>
    <a:band2H>
      <a:tcTxStyle/>
    </a:band2H>
    <a:band1V>
      <a:tcTxStyle/>
      <a:tcStyle>
        <a:fill>
          <a:solidFill>
            <a:srgbClr val="D7EECD"/>
          </a:solidFill>
        </a:fill>
      </a:tcStyle>
    </a:band1V>
    <a:band2V>
      <a:tcTxStyle/>
    </a:band2V>
    <a:lastCol>
      <a:tcTxStyle b="on" i="off">
        <a:font>
          <a:latin typeface="Corbel"/>
          <a:ea typeface="Corbel"/>
          <a:cs typeface="Corbel"/>
        </a:font>
        <a:schemeClr val="lt1"/>
      </a:tcTxStyle>
      <a:tcStyle>
        <a:fill>
          <a:solidFill>
            <a:schemeClr val="accent1"/>
          </a:solidFill>
        </a:fill>
      </a:tcStyle>
    </a:lastCol>
    <a:firstCol>
      <a:tcTxStyle b="on" i="off">
        <a:font>
          <a:latin typeface="Corbel"/>
          <a:ea typeface="Corbel"/>
          <a:cs typeface="Corbel"/>
        </a:font>
        <a:schemeClr val="lt1"/>
      </a:tcTxStyle>
      <a:tcStyle>
        <a:fill>
          <a:solidFill>
            <a:schemeClr val="accent1"/>
          </a:solidFill>
        </a:fill>
      </a:tcStyle>
    </a:firstCol>
    <a:lastRow>
      <a:tcTxStyle b="on" i="off">
        <a:font>
          <a:latin typeface="Corbel"/>
          <a:ea typeface="Corbel"/>
          <a:cs typeface="Corbe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rbel"/>
          <a:ea typeface="Corbel"/>
          <a:cs typeface="Corbe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orbel-regular.fntdata"/><Relationship Id="rId47" Type="http://schemas.openxmlformats.org/officeDocument/2006/relationships/slide" Target="slides/slide41.xml"/><Relationship Id="rId49" Type="http://schemas.openxmlformats.org/officeDocument/2006/relationships/font" Target="fonts/Corbel-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rbel-boldItalic.fntdata"/><Relationship Id="rId50" Type="http://schemas.openxmlformats.org/officeDocument/2006/relationships/font" Target="fonts/Corbel-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 name="Google Shape;15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 name="Google Shape;28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2" name="Google Shape;33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4" name="Google Shape;34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1" name="Google Shape;35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1" name="Google Shape;37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1" name="Google Shape;38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 name="Google Shape;38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1" name="Google Shape;40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7" name="Google Shape;40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 name="Google Shape;41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9" name="Google Shape;41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5" name="Google Shape;42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7" name="Google Shape;437;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3" name="Google Shape;44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4" name="Shape 24"/>
        <p:cNvGrpSpPr/>
        <p:nvPr/>
      </p:nvGrpSpPr>
      <p:grpSpPr>
        <a:xfrm>
          <a:off x="0" y="0"/>
          <a:ext cx="0" cy="0"/>
          <a:chOff x="0" y="0"/>
          <a:chExt cx="0" cy="0"/>
        </a:xfrm>
      </p:grpSpPr>
      <p:sp>
        <p:nvSpPr>
          <p:cNvPr id="25" name="Google Shape;25;p43"/>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3"/>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3"/>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b="0" i="0" sz="1200" u="none" cap="none" strike="noStrike">
                <a:solidFill>
                  <a:schemeClr val="lt2"/>
                </a:solidFill>
                <a:latin typeface="Corbel"/>
                <a:ea typeface="Corbel"/>
                <a:cs typeface="Corbel"/>
                <a:sym typeface="Corbel"/>
              </a:defRPr>
            </a:lvl1pPr>
            <a:lvl2pPr indent="0" lvl="1" marL="0" marR="0" algn="l">
              <a:spcBef>
                <a:spcPts val="0"/>
              </a:spcBef>
              <a:spcAft>
                <a:spcPts val="0"/>
              </a:spcAft>
              <a:buNone/>
              <a:defRPr b="0" i="0" sz="1200" u="none" cap="none" strike="noStrike">
                <a:solidFill>
                  <a:schemeClr val="lt2"/>
                </a:solidFill>
                <a:latin typeface="Corbel"/>
                <a:ea typeface="Corbel"/>
                <a:cs typeface="Corbel"/>
                <a:sym typeface="Corbel"/>
              </a:defRPr>
            </a:lvl2pPr>
            <a:lvl3pPr indent="0" lvl="2" marL="0" marR="0" algn="l">
              <a:spcBef>
                <a:spcPts val="0"/>
              </a:spcBef>
              <a:spcAft>
                <a:spcPts val="0"/>
              </a:spcAft>
              <a:buNone/>
              <a:defRPr b="0" i="0" sz="1200" u="none" cap="none" strike="noStrike">
                <a:solidFill>
                  <a:schemeClr val="lt2"/>
                </a:solidFill>
                <a:latin typeface="Corbel"/>
                <a:ea typeface="Corbel"/>
                <a:cs typeface="Corbel"/>
                <a:sym typeface="Corbel"/>
              </a:defRPr>
            </a:lvl3pPr>
            <a:lvl4pPr indent="0" lvl="3" marL="0" marR="0" algn="l">
              <a:spcBef>
                <a:spcPts val="0"/>
              </a:spcBef>
              <a:spcAft>
                <a:spcPts val="0"/>
              </a:spcAft>
              <a:buNone/>
              <a:defRPr b="0" i="0" sz="1200" u="none" cap="none" strike="noStrike">
                <a:solidFill>
                  <a:schemeClr val="lt2"/>
                </a:solidFill>
                <a:latin typeface="Corbel"/>
                <a:ea typeface="Corbel"/>
                <a:cs typeface="Corbel"/>
                <a:sym typeface="Corbel"/>
              </a:defRPr>
            </a:lvl4pPr>
            <a:lvl5pPr indent="0" lvl="4" marL="0" marR="0" algn="l">
              <a:spcBef>
                <a:spcPts val="0"/>
              </a:spcBef>
              <a:spcAft>
                <a:spcPts val="0"/>
              </a:spcAft>
              <a:buNone/>
              <a:defRPr b="0" i="0" sz="1200" u="none" cap="none" strike="noStrike">
                <a:solidFill>
                  <a:schemeClr val="lt2"/>
                </a:solidFill>
                <a:latin typeface="Corbel"/>
                <a:ea typeface="Corbel"/>
                <a:cs typeface="Corbel"/>
                <a:sym typeface="Corbel"/>
              </a:defRPr>
            </a:lvl5pPr>
            <a:lvl6pPr indent="0" lvl="5" marL="0" marR="0" algn="l">
              <a:spcBef>
                <a:spcPts val="0"/>
              </a:spcBef>
              <a:spcAft>
                <a:spcPts val="0"/>
              </a:spcAft>
              <a:buNone/>
              <a:defRPr b="0" i="0" sz="1200" u="none" cap="none" strike="noStrike">
                <a:solidFill>
                  <a:schemeClr val="lt2"/>
                </a:solidFill>
                <a:latin typeface="Corbel"/>
                <a:ea typeface="Corbel"/>
                <a:cs typeface="Corbel"/>
                <a:sym typeface="Corbel"/>
              </a:defRPr>
            </a:lvl6pPr>
            <a:lvl7pPr indent="0" lvl="6" marL="0" marR="0" algn="l">
              <a:spcBef>
                <a:spcPts val="0"/>
              </a:spcBef>
              <a:spcAft>
                <a:spcPts val="0"/>
              </a:spcAft>
              <a:buNone/>
              <a:defRPr b="0" i="0" sz="1200" u="none" cap="none" strike="noStrike">
                <a:solidFill>
                  <a:schemeClr val="lt2"/>
                </a:solidFill>
                <a:latin typeface="Corbel"/>
                <a:ea typeface="Corbel"/>
                <a:cs typeface="Corbel"/>
                <a:sym typeface="Corbel"/>
              </a:defRPr>
            </a:lvl7pPr>
            <a:lvl8pPr indent="0" lvl="7" marL="0" marR="0" algn="l">
              <a:spcBef>
                <a:spcPts val="0"/>
              </a:spcBef>
              <a:spcAft>
                <a:spcPts val="0"/>
              </a:spcAft>
              <a:buNone/>
              <a:defRPr b="0" i="0" sz="1200" u="none" cap="none" strike="noStrike">
                <a:solidFill>
                  <a:schemeClr val="lt2"/>
                </a:solidFill>
                <a:latin typeface="Corbel"/>
                <a:ea typeface="Corbel"/>
                <a:cs typeface="Corbel"/>
                <a:sym typeface="Corbel"/>
              </a:defRPr>
            </a:lvl8pPr>
            <a:lvl9pPr indent="0" lvl="8" marL="0" marR="0" algn="l">
              <a:spcBef>
                <a:spcPts val="0"/>
              </a:spcBef>
              <a:spcAft>
                <a:spcPts val="0"/>
              </a:spcAft>
              <a:buNone/>
              <a:defRPr b="0" i="0" sz="1200" u="none" cap="none" strike="noStrike">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52"/>
          <p:cNvSpPr txBox="1"/>
          <p:nvPr>
            <p:ph type="title"/>
          </p:nvPr>
        </p:nvSpPr>
        <p:spPr>
          <a:xfrm>
            <a:off x="914400" y="512763"/>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52"/>
          <p:cNvSpPr txBox="1"/>
          <p:nvPr>
            <p:ph idx="1" type="body"/>
          </p:nvPr>
        </p:nvSpPr>
        <p:spPr>
          <a:xfrm rot="5400000">
            <a:off x="2514600" y="184150"/>
            <a:ext cx="4572000" cy="7772400"/>
          </a:xfrm>
          <a:prstGeom prst="rect">
            <a:avLst/>
          </a:prstGeom>
          <a:noFill/>
          <a:ln>
            <a:noFill/>
          </a:ln>
        </p:spPr>
        <p:txBody>
          <a:bodyPr anchorCtr="0" anchor="t" bIns="45700" lIns="91425" spcFirstLastPara="1" rIns="91425" wrap="square" tIns="45700">
            <a:no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8" name="Google Shape;138;p52"/>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2"/>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52"/>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53"/>
          <p:cNvSpPr txBox="1"/>
          <p:nvPr>
            <p:ph type="title"/>
          </p:nvPr>
        </p:nvSpPr>
        <p:spPr>
          <a:xfrm rot="5400000">
            <a:off x="4694238" y="2209802"/>
            <a:ext cx="5851525" cy="1981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53"/>
          <p:cNvSpPr txBox="1"/>
          <p:nvPr>
            <p:ph idx="1" type="body"/>
          </p:nvPr>
        </p:nvSpPr>
        <p:spPr>
          <a:xfrm rot="5400000">
            <a:off x="617537" y="266701"/>
            <a:ext cx="5851525" cy="5867400"/>
          </a:xfrm>
          <a:prstGeom prst="rect">
            <a:avLst/>
          </a:prstGeom>
          <a:noFill/>
          <a:ln>
            <a:noFill/>
          </a:ln>
        </p:spPr>
        <p:txBody>
          <a:bodyPr anchorCtr="0" anchor="t" bIns="45700" lIns="91425" spcFirstLastPara="1" rIns="91425" wrap="square" tIns="45700">
            <a:no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4" name="Google Shape;144;p53"/>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53"/>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3"/>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47" name="Shape 147"/>
        <p:cNvGrpSpPr/>
        <p:nvPr/>
      </p:nvGrpSpPr>
      <p:grpSpPr>
        <a:xfrm>
          <a:off x="0" y="0"/>
          <a:ext cx="0" cy="0"/>
          <a:chOff x="0" y="0"/>
          <a:chExt cx="0" cy="0"/>
        </a:xfrm>
      </p:grpSpPr>
      <p:sp>
        <p:nvSpPr>
          <p:cNvPr id="148" name="Google Shape;148;p54"/>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54"/>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4"/>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8" name="Shape 28"/>
        <p:cNvGrpSpPr/>
        <p:nvPr/>
      </p:nvGrpSpPr>
      <p:grpSpPr>
        <a:xfrm>
          <a:off x="0" y="0"/>
          <a:ext cx="0" cy="0"/>
          <a:chOff x="0" y="0"/>
          <a:chExt cx="0" cy="0"/>
        </a:xfrm>
      </p:grpSpPr>
      <p:sp>
        <p:nvSpPr>
          <p:cNvPr id="29" name="Google Shape;29;p44"/>
          <p:cNvSpPr/>
          <p:nvPr/>
        </p:nvSpPr>
        <p:spPr>
          <a:xfrm>
            <a:off x="0" y="0"/>
            <a:ext cx="365125" cy="68548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 name="Google Shape;30;p44"/>
          <p:cNvSpPr/>
          <p:nvPr/>
        </p:nvSpPr>
        <p:spPr>
          <a:xfrm>
            <a:off x="309563" y="681038"/>
            <a:ext cx="46037"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 name="Google Shape;31;p44"/>
          <p:cNvSpPr/>
          <p:nvPr/>
        </p:nvSpPr>
        <p:spPr>
          <a:xfrm>
            <a:off x="268288" y="681038"/>
            <a:ext cx="2857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 name="Google Shape;32;p44"/>
          <p:cNvSpPr/>
          <p:nvPr/>
        </p:nvSpPr>
        <p:spPr>
          <a:xfrm>
            <a:off x="249238" y="681038"/>
            <a:ext cx="952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 name="Google Shape;33;p44"/>
          <p:cNvSpPr/>
          <p:nvPr/>
        </p:nvSpPr>
        <p:spPr>
          <a:xfrm>
            <a:off x="222250" y="681038"/>
            <a:ext cx="7938"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 name="Google Shape;34;p44"/>
          <p:cNvSpPr/>
          <p:nvPr/>
        </p:nvSpPr>
        <p:spPr>
          <a:xfrm>
            <a:off x="255588" y="5046663"/>
            <a:ext cx="73025" cy="16922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 name="Google Shape;35;p44"/>
          <p:cNvSpPr/>
          <p:nvPr/>
        </p:nvSpPr>
        <p:spPr>
          <a:xfrm>
            <a:off x="255588" y="4797425"/>
            <a:ext cx="73025" cy="228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 name="Google Shape;36;p44"/>
          <p:cNvSpPr/>
          <p:nvPr/>
        </p:nvSpPr>
        <p:spPr>
          <a:xfrm>
            <a:off x="255588" y="4637088"/>
            <a:ext cx="73025" cy="13811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 name="Google Shape;37;p44"/>
          <p:cNvSpPr/>
          <p:nvPr/>
        </p:nvSpPr>
        <p:spPr>
          <a:xfrm>
            <a:off x="255588" y="4541838"/>
            <a:ext cx="73025" cy="7461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 name="Google Shape;38;p44"/>
          <p:cNvSpPr txBox="1"/>
          <p:nvPr>
            <p:ph type="ctrTitle"/>
          </p:nvPr>
        </p:nvSpPr>
        <p:spPr>
          <a:xfrm>
            <a:off x="914400" y="4343400"/>
            <a:ext cx="7772400" cy="1975104"/>
          </a:xfrm>
          <a:prstGeom prst="rect">
            <a:avLst/>
          </a:prstGeom>
          <a:noFill/>
          <a:ln>
            <a:noFill/>
          </a:ln>
        </p:spPr>
        <p:txBody>
          <a:bodyPr anchorCtr="0" anchor="t" bIns="45700" lIns="91425" spcFirstLastPara="1" rIns="91425" wrap="square" tIns="45700">
            <a:noAutofit/>
          </a:bodyPr>
          <a:lstStyle>
            <a:lvl1pPr lvl="0" marR="9144"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4"/>
          <p:cNvSpPr txBox="1"/>
          <p:nvPr>
            <p:ph idx="1" type="subTitle"/>
          </p:nvPr>
        </p:nvSpPr>
        <p:spPr>
          <a:xfrm>
            <a:off x="914400" y="2834640"/>
            <a:ext cx="7772400" cy="1508760"/>
          </a:xfrm>
          <a:prstGeom prst="rect">
            <a:avLst/>
          </a:prstGeom>
          <a:noFill/>
          <a:ln>
            <a:noFill/>
          </a:ln>
        </p:spPr>
        <p:txBody>
          <a:bodyPr anchorCtr="0" anchor="b" bIns="45700" lIns="100575" spcFirstLastPara="1" rIns="91425" wrap="square" tIns="45700">
            <a:noAutofit/>
          </a:bodyPr>
          <a:lstStyle>
            <a:lvl1pPr lvl="0" algn="l">
              <a:spcBef>
                <a:spcPts val="0"/>
              </a:spcBef>
              <a:spcAft>
                <a:spcPts val="0"/>
              </a:spcAft>
              <a:buSzPts val="1900"/>
              <a:buNone/>
              <a:defRPr sz="2000">
                <a:solidFill>
                  <a:schemeClr val="lt1"/>
                </a:solidFill>
              </a:defRPr>
            </a:lvl1pPr>
            <a:lvl2pPr lvl="1" algn="ctr">
              <a:spcBef>
                <a:spcPts val="360"/>
              </a:spcBef>
              <a:spcAft>
                <a:spcPts val="0"/>
              </a:spcAft>
              <a:buSzPts val="1620"/>
              <a:buNone/>
              <a:defRPr/>
            </a:lvl2pPr>
            <a:lvl3pPr lvl="2" algn="ctr">
              <a:spcBef>
                <a:spcPts val="360"/>
              </a:spcBef>
              <a:spcAft>
                <a:spcPts val="0"/>
              </a:spcAft>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40" name="Google Shape;40;p44"/>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4"/>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4"/>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45"/>
          <p:cNvSpPr txBox="1"/>
          <p:nvPr>
            <p:ph type="title"/>
          </p:nvPr>
        </p:nvSpPr>
        <p:spPr>
          <a:xfrm>
            <a:off x="914400" y="512763"/>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5"/>
          <p:cNvSpPr txBox="1"/>
          <p:nvPr>
            <p:ph idx="1" type="body"/>
          </p:nvPr>
        </p:nvSpPr>
        <p:spPr>
          <a:xfrm>
            <a:off x="914400" y="1784350"/>
            <a:ext cx="7772400" cy="4572000"/>
          </a:xfrm>
          <a:prstGeom prst="rect">
            <a:avLst/>
          </a:prstGeom>
          <a:noFill/>
          <a:ln>
            <a:noFill/>
          </a:ln>
        </p:spPr>
        <p:txBody>
          <a:bodyPr anchorCtr="0" anchor="t" bIns="45700" lIns="91425" spcFirstLastPara="1" rIns="91425" wrap="square" tIns="45700">
            <a:no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 name="Google Shape;46;p45"/>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5"/>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5"/>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46"/>
          <p:cNvSpPr/>
          <p:nvPr/>
        </p:nvSpPr>
        <p:spPr>
          <a:xfrm>
            <a:off x="4829175" y="1073150"/>
            <a:ext cx="4321175" cy="5791200"/>
          </a:xfrm>
          <a:custGeom>
            <a:rect b="b" l="l" r="r" t="t"/>
            <a:pathLst>
              <a:path extrusionOk="0" h="3648" w="2736">
                <a:moveTo>
                  <a:pt x="0" y="3648"/>
                </a:moveTo>
                <a:lnTo>
                  <a:pt x="720" y="2016"/>
                </a:lnTo>
                <a:lnTo>
                  <a:pt x="2736" y="672"/>
                </a:lnTo>
                <a:lnTo>
                  <a:pt x="2736" y="720"/>
                </a:lnTo>
                <a:lnTo>
                  <a:pt x="744" y="2038"/>
                </a:lnTo>
                <a:lnTo>
                  <a:pt x="48" y="3648"/>
                </a:lnTo>
                <a:lnTo>
                  <a:pt x="0" y="3648"/>
                </a:lnTo>
                <a:close/>
              </a:path>
            </a:pathLst>
          </a:custGeom>
          <a:noFill/>
          <a:ln cap="flat" cmpd="sng" w="9525">
            <a:solidFill>
              <a:schemeClr val="accent2">
                <a:alpha val="52549"/>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46"/>
          <p:cNvSpPr/>
          <p:nvPr/>
        </p:nvSpPr>
        <p:spPr>
          <a:xfrm>
            <a:off x="374650" y="0"/>
            <a:ext cx="5513388" cy="6615113"/>
          </a:xfrm>
          <a:custGeom>
            <a:rect b="b" l="l" r="r" t="t"/>
            <a:pathLst>
              <a:path extrusionOk="0" h="4128" w="3504">
                <a:moveTo>
                  <a:pt x="0" y="4080"/>
                </a:moveTo>
                <a:lnTo>
                  <a:pt x="0" y="4128"/>
                </a:lnTo>
                <a:lnTo>
                  <a:pt x="3504" y="2640"/>
                </a:lnTo>
                <a:lnTo>
                  <a:pt x="2880" y="0"/>
                </a:lnTo>
                <a:lnTo>
                  <a:pt x="2832" y="0"/>
                </a:lnTo>
                <a:lnTo>
                  <a:pt x="3465" y="2619"/>
                </a:lnTo>
                <a:lnTo>
                  <a:pt x="0" y="4080"/>
                </a:lnTo>
                <a:close/>
              </a:path>
            </a:pathLst>
          </a:custGeom>
          <a:noFill/>
          <a:ln cap="flat" cmpd="sng" w="9525">
            <a:solidFill>
              <a:schemeClr val="accent2">
                <a:alpha val="52549"/>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46"/>
          <p:cNvSpPr/>
          <p:nvPr/>
        </p:nvSpPr>
        <p:spPr>
          <a:xfrm rot="5236414">
            <a:off x="4461669" y="1483519"/>
            <a:ext cx="4114800" cy="1189038"/>
          </a:xfrm>
          <a:custGeom>
            <a:rect b="b" l="l" r="r" t="t"/>
            <a:pathLst>
              <a:path extrusionOk="0" h="1344" w="3552">
                <a:moveTo>
                  <a:pt x="0" y="0"/>
                </a:moveTo>
                <a:lnTo>
                  <a:pt x="3552" y="1344"/>
                </a:lnTo>
                <a:lnTo>
                  <a:pt x="0" y="48"/>
                </a:lnTo>
                <a:lnTo>
                  <a:pt x="0" y="0"/>
                </a:lnTo>
                <a:close/>
              </a:path>
            </a:pathLst>
          </a:custGeom>
          <a:solidFill>
            <a:srgbClr val="566885">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 name="Google Shape;53;p46"/>
          <p:cNvSpPr/>
          <p:nvPr/>
        </p:nvSpPr>
        <p:spPr>
          <a:xfrm>
            <a:off x="5943600" y="0"/>
            <a:ext cx="2743200" cy="4267200"/>
          </a:xfrm>
          <a:custGeom>
            <a:rect b="b" l="l" r="r" t="t"/>
            <a:pathLst>
              <a:path extrusionOk="0" h="2688" w="1728">
                <a:moveTo>
                  <a:pt x="1104" y="0"/>
                </a:moveTo>
                <a:lnTo>
                  <a:pt x="1728" y="0"/>
                </a:lnTo>
                <a:lnTo>
                  <a:pt x="0" y="2688"/>
                </a:lnTo>
                <a:lnTo>
                  <a:pt x="1104"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 name="Google Shape;54;p46"/>
          <p:cNvSpPr/>
          <p:nvPr/>
        </p:nvSpPr>
        <p:spPr>
          <a:xfrm>
            <a:off x="5943600" y="4267200"/>
            <a:ext cx="3200400" cy="1143000"/>
          </a:xfrm>
          <a:custGeom>
            <a:rect b="b" l="l" r="r" t="t"/>
            <a:pathLst>
              <a:path extrusionOk="0" h="720" w="2016">
                <a:moveTo>
                  <a:pt x="0" y="0"/>
                </a:moveTo>
                <a:lnTo>
                  <a:pt x="2016" y="240"/>
                </a:lnTo>
                <a:lnTo>
                  <a:pt x="2016" y="720"/>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 name="Google Shape;55;p46"/>
          <p:cNvSpPr/>
          <p:nvPr/>
        </p:nvSpPr>
        <p:spPr>
          <a:xfrm>
            <a:off x="5943600" y="0"/>
            <a:ext cx="1371600" cy="4267200"/>
          </a:xfrm>
          <a:custGeom>
            <a:rect b="b" l="l" r="r" t="t"/>
            <a:pathLst>
              <a:path extrusionOk="0" h="2688" w="864">
                <a:moveTo>
                  <a:pt x="864" y="0"/>
                </a:moveTo>
                <a:lnTo>
                  <a:pt x="0" y="2688"/>
                </a:lnTo>
                <a:lnTo>
                  <a:pt x="768" y="0"/>
                </a:lnTo>
                <a:lnTo>
                  <a:pt x="864"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 name="Google Shape;56;p46"/>
          <p:cNvSpPr/>
          <p:nvPr/>
        </p:nvSpPr>
        <p:spPr>
          <a:xfrm>
            <a:off x="5948363" y="4246563"/>
            <a:ext cx="2090737" cy="2611437"/>
          </a:xfrm>
          <a:custGeom>
            <a:rect b="b" l="l" r="r" t="t"/>
            <a:pathLst>
              <a:path extrusionOk="0" h="1645" w="1317">
                <a:moveTo>
                  <a:pt x="1071" y="1645"/>
                </a:moveTo>
                <a:lnTo>
                  <a:pt x="1317" y="1645"/>
                </a:lnTo>
                <a:lnTo>
                  <a:pt x="0" y="0"/>
                </a:lnTo>
                <a:lnTo>
                  <a:pt x="1071" y="1645"/>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 name="Google Shape;57;p46"/>
          <p:cNvSpPr/>
          <p:nvPr/>
        </p:nvSpPr>
        <p:spPr>
          <a:xfrm>
            <a:off x="5943600" y="4267200"/>
            <a:ext cx="1600200" cy="2590800"/>
          </a:xfrm>
          <a:custGeom>
            <a:rect b="b" l="l" r="r" t="t"/>
            <a:pathLst>
              <a:path extrusionOk="0" h="1632" w="1008">
                <a:moveTo>
                  <a:pt x="1008" y="1632"/>
                </a:moveTo>
                <a:lnTo>
                  <a:pt x="0" y="0"/>
                </a:lnTo>
                <a:lnTo>
                  <a:pt x="960" y="1632"/>
                </a:lnTo>
                <a:lnTo>
                  <a:pt x="1008"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 name="Google Shape;58;p46"/>
          <p:cNvSpPr/>
          <p:nvPr/>
        </p:nvSpPr>
        <p:spPr>
          <a:xfrm>
            <a:off x="5943600" y="1371600"/>
            <a:ext cx="3200400" cy="2895600"/>
          </a:xfrm>
          <a:custGeom>
            <a:rect b="b" l="l" r="r" t="t"/>
            <a:pathLst>
              <a:path extrusionOk="0" h="1824" w="2016">
                <a:moveTo>
                  <a:pt x="2016" y="0"/>
                </a:moveTo>
                <a:lnTo>
                  <a:pt x="2016" y="144"/>
                </a:lnTo>
                <a:lnTo>
                  <a:pt x="0" y="1824"/>
                </a:lnTo>
                <a:lnTo>
                  <a:pt x="2016"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 name="Google Shape;59;p46"/>
          <p:cNvSpPr/>
          <p:nvPr/>
        </p:nvSpPr>
        <p:spPr>
          <a:xfrm>
            <a:off x="5943600" y="1752600"/>
            <a:ext cx="3200400" cy="2514600"/>
          </a:xfrm>
          <a:custGeom>
            <a:rect b="b" l="l" r="r" t="t"/>
            <a:pathLst>
              <a:path extrusionOk="0" h="1584" w="2016">
                <a:moveTo>
                  <a:pt x="2016" y="0"/>
                </a:moveTo>
                <a:lnTo>
                  <a:pt x="0" y="1584"/>
                </a:lnTo>
                <a:lnTo>
                  <a:pt x="2016" y="48"/>
                </a:lnTo>
                <a:lnTo>
                  <a:pt x="2016"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0" name="Google Shape;60;p46"/>
          <p:cNvSpPr/>
          <p:nvPr/>
        </p:nvSpPr>
        <p:spPr>
          <a:xfrm>
            <a:off x="990600" y="4267200"/>
            <a:ext cx="4953000" cy="2590800"/>
          </a:xfrm>
          <a:custGeom>
            <a:rect b="b" l="l" r="r" t="t"/>
            <a:pathLst>
              <a:path extrusionOk="0" h="1632" w="3120">
                <a:moveTo>
                  <a:pt x="0" y="1632"/>
                </a:moveTo>
                <a:lnTo>
                  <a:pt x="3120" y="0"/>
                </a:lnTo>
                <a:lnTo>
                  <a:pt x="1056" y="1632"/>
                </a:lnTo>
                <a:lnTo>
                  <a:pt x="0"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 name="Google Shape;61;p46"/>
          <p:cNvSpPr/>
          <p:nvPr/>
        </p:nvSpPr>
        <p:spPr>
          <a:xfrm>
            <a:off x="533400" y="4267200"/>
            <a:ext cx="5334000" cy="2590800"/>
          </a:xfrm>
          <a:custGeom>
            <a:rect b="b" l="l" r="r" t="t"/>
            <a:pathLst>
              <a:path extrusionOk="0" h="1632" w="3360">
                <a:moveTo>
                  <a:pt x="0" y="1632"/>
                </a:moveTo>
                <a:lnTo>
                  <a:pt x="3360" y="0"/>
                </a:lnTo>
                <a:lnTo>
                  <a:pt x="144" y="1632"/>
                </a:lnTo>
                <a:lnTo>
                  <a:pt x="0"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 name="Google Shape;62;p46"/>
          <p:cNvSpPr/>
          <p:nvPr/>
        </p:nvSpPr>
        <p:spPr>
          <a:xfrm>
            <a:off x="366713" y="2438400"/>
            <a:ext cx="5638800" cy="1828800"/>
          </a:xfrm>
          <a:custGeom>
            <a:rect b="b" l="l" r="r" t="t"/>
            <a:pathLst>
              <a:path extrusionOk="0" h="1152" w="3552">
                <a:moveTo>
                  <a:pt x="0" y="0"/>
                </a:moveTo>
                <a:lnTo>
                  <a:pt x="3504" y="1152"/>
                </a:lnTo>
                <a:lnTo>
                  <a:pt x="0" y="384"/>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 name="Google Shape;63;p46"/>
          <p:cNvSpPr/>
          <p:nvPr/>
        </p:nvSpPr>
        <p:spPr>
          <a:xfrm>
            <a:off x="366713" y="2133600"/>
            <a:ext cx="5638800" cy="2133600"/>
          </a:xfrm>
          <a:custGeom>
            <a:rect b="b" l="l" r="r" t="t"/>
            <a:pathLst>
              <a:path extrusionOk="0" h="1344" w="3552">
                <a:moveTo>
                  <a:pt x="0" y="0"/>
                </a:moveTo>
                <a:lnTo>
                  <a:pt x="3552" y="1344"/>
                </a:lnTo>
                <a:lnTo>
                  <a:pt x="0" y="48"/>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 name="Google Shape;64;p46"/>
          <p:cNvSpPr/>
          <p:nvPr/>
        </p:nvSpPr>
        <p:spPr>
          <a:xfrm>
            <a:off x="4572000" y="4267200"/>
            <a:ext cx="1371600" cy="2590800"/>
          </a:xfrm>
          <a:custGeom>
            <a:rect b="b" l="l" r="r" t="t"/>
            <a:pathLst>
              <a:path extrusionOk="0" h="1632" w="864">
                <a:moveTo>
                  <a:pt x="0" y="1632"/>
                </a:moveTo>
                <a:lnTo>
                  <a:pt x="96" y="1632"/>
                </a:lnTo>
                <a:lnTo>
                  <a:pt x="864" y="0"/>
                </a:lnTo>
                <a:lnTo>
                  <a:pt x="0" y="1632"/>
                </a:lnTo>
                <a:close/>
              </a:path>
            </a:pathLst>
          </a:custGeom>
          <a:solidFill>
            <a:srgbClr val="566885">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 name="Google Shape;65;p46"/>
          <p:cNvSpPr/>
          <p:nvPr/>
        </p:nvSpPr>
        <p:spPr>
          <a:xfrm>
            <a:off x="363538" y="401638"/>
            <a:ext cx="8504237" cy="887412"/>
          </a:xfrm>
          <a:prstGeom prst="rect">
            <a:avLst/>
          </a:prstGeom>
          <a:solidFill>
            <a:srgbClr val="56688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 name="Google Shape;66;p46"/>
          <p:cNvSpPr/>
          <p:nvPr/>
        </p:nvSpPr>
        <p:spPr>
          <a:xfrm flipH="1">
            <a:off x="371475" y="681038"/>
            <a:ext cx="26988"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7" name="Google Shape;67;p46"/>
          <p:cNvSpPr/>
          <p:nvPr/>
        </p:nvSpPr>
        <p:spPr>
          <a:xfrm flipH="1">
            <a:off x="411163" y="681038"/>
            <a:ext cx="26987"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8" name="Google Shape;68;p46"/>
          <p:cNvSpPr/>
          <p:nvPr/>
        </p:nvSpPr>
        <p:spPr>
          <a:xfrm flipH="1">
            <a:off x="447675" y="681038"/>
            <a:ext cx="952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9" name="Google Shape;69;p46"/>
          <p:cNvSpPr/>
          <p:nvPr/>
        </p:nvSpPr>
        <p:spPr>
          <a:xfrm flipH="1">
            <a:off x="476250" y="681038"/>
            <a:ext cx="952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0" name="Google Shape;70;p46"/>
          <p:cNvSpPr/>
          <p:nvPr/>
        </p:nvSpPr>
        <p:spPr>
          <a:xfrm>
            <a:off x="500063" y="681038"/>
            <a:ext cx="36512"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1" name="Google Shape;71;p46"/>
          <p:cNvSpPr txBox="1"/>
          <p:nvPr>
            <p:ph idx="1" type="body"/>
          </p:nvPr>
        </p:nvSpPr>
        <p:spPr>
          <a:xfrm>
            <a:off x="706902" y="1351672"/>
            <a:ext cx="5718048" cy="977486"/>
          </a:xfrm>
          <a:prstGeom prst="rect">
            <a:avLst/>
          </a:prstGeom>
          <a:noFill/>
          <a:ln>
            <a:noFill/>
          </a:ln>
        </p:spPr>
        <p:txBody>
          <a:bodyPr anchorCtr="0" anchor="t" bIns="0" lIns="82275" spcFirstLastPara="1" rIns="91425" wrap="square" tIns="45700">
            <a:noAutofit/>
          </a:bodyPr>
          <a:lstStyle>
            <a:lvl1pPr indent="-228600" lvl="0" marL="457200" algn="l">
              <a:spcBef>
                <a:spcPts val="700"/>
              </a:spcBef>
              <a:spcAft>
                <a:spcPts val="0"/>
              </a:spcAft>
              <a:buSzPts val="1900"/>
              <a:buNone/>
              <a:defRPr sz="2000">
                <a:solidFill>
                  <a:schemeClr val="lt1"/>
                </a:solidFill>
              </a:defRPr>
            </a:lvl1pPr>
            <a:lvl2pPr indent="-228600" lvl="1" marL="914400" algn="l">
              <a:spcBef>
                <a:spcPts val="360"/>
              </a:spcBef>
              <a:spcAft>
                <a:spcPts val="0"/>
              </a:spcAft>
              <a:buSzPts val="1620"/>
              <a:buNone/>
              <a:defRPr sz="1800">
                <a:solidFill>
                  <a:schemeClr val="lt1"/>
                </a:solidFill>
              </a:defRPr>
            </a:lvl2pPr>
            <a:lvl3pPr indent="-228600" lvl="2" marL="1371600" algn="l">
              <a:spcBef>
                <a:spcPts val="320"/>
              </a:spcBef>
              <a:spcAft>
                <a:spcPts val="0"/>
              </a:spcAft>
              <a:buSzPts val="160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2" name="Google Shape;72;p46"/>
          <p:cNvSpPr txBox="1"/>
          <p:nvPr>
            <p:ph type="title"/>
          </p:nvPr>
        </p:nvSpPr>
        <p:spPr>
          <a:xfrm>
            <a:off x="706902" y="512064"/>
            <a:ext cx="8156448" cy="777240"/>
          </a:xfrm>
          <a:prstGeom prst="rect">
            <a:avLst/>
          </a:prstGeom>
          <a:noFill/>
          <a:ln>
            <a:noFill/>
          </a:ln>
        </p:spPr>
        <p:txBody>
          <a:bodyPr anchorCtr="0" anchor="t" bIns="45700" lIns="91425" spcFirstLastPara="1" rIns="91425" wrap="square" tIns="64000">
            <a:noAutofit/>
          </a:bodyPr>
          <a:lstStyle>
            <a:lvl1pPr lvl="0" algn="l">
              <a:spcBef>
                <a:spcPts val="0"/>
              </a:spcBef>
              <a:spcAft>
                <a:spcPts val="0"/>
              </a:spcAft>
              <a:buClr>
                <a:srgbClr val="C1EEFF"/>
              </a:buClr>
              <a:buSzPts val="3800"/>
              <a:buFont typeface="Consolas"/>
              <a:buNone/>
              <a:defRPr b="0" sz="3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6"/>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6"/>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6"/>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76" name="Shape 76"/>
        <p:cNvGrpSpPr/>
        <p:nvPr/>
      </p:nvGrpSpPr>
      <p:grpSpPr>
        <a:xfrm>
          <a:off x="0" y="0"/>
          <a:ext cx="0" cy="0"/>
          <a:chOff x="0" y="0"/>
          <a:chExt cx="0" cy="0"/>
        </a:xfrm>
      </p:grpSpPr>
      <p:sp>
        <p:nvSpPr>
          <p:cNvPr id="77" name="Google Shape;77;p47"/>
          <p:cNvSpPr txBox="1"/>
          <p:nvPr>
            <p:ph type="title"/>
          </p:nvPr>
        </p:nvSpPr>
        <p:spPr>
          <a:xfrm>
            <a:off x="457200" y="512064"/>
            <a:ext cx="82296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7"/>
          <p:cNvSpPr txBox="1"/>
          <p:nvPr>
            <p:ph idx="1" type="body"/>
          </p:nvPr>
        </p:nvSpPr>
        <p:spPr>
          <a:xfrm>
            <a:off x="464344" y="1770501"/>
            <a:ext cx="4038600" cy="4525963"/>
          </a:xfrm>
          <a:prstGeom prst="rect">
            <a:avLst/>
          </a:prstGeom>
          <a:noFill/>
          <a:ln>
            <a:noFill/>
          </a:ln>
        </p:spPr>
        <p:txBody>
          <a:bodyPr anchorCtr="0" anchor="t" bIns="45700" lIns="91425" spcFirstLastPara="1" rIns="91425" wrap="square" tIns="45700">
            <a:noAutofit/>
          </a:bodyPr>
          <a:lstStyle>
            <a:lvl1pPr indent="-397510" lvl="0" marL="457200" algn="l">
              <a:spcBef>
                <a:spcPts val="700"/>
              </a:spcBef>
              <a:spcAft>
                <a:spcPts val="0"/>
              </a:spcAft>
              <a:buSzPts val="2660"/>
              <a:buChar char="▪"/>
              <a:defRPr sz="2800"/>
            </a:lvl1pPr>
            <a:lvl2pPr indent="-365760" lvl="1" marL="914400" algn="l">
              <a:spcBef>
                <a:spcPts val="480"/>
              </a:spcBef>
              <a:spcAft>
                <a:spcPts val="0"/>
              </a:spcAft>
              <a:buSzPts val="216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9" name="Google Shape;79;p47"/>
          <p:cNvSpPr txBox="1"/>
          <p:nvPr>
            <p:ph idx="2" type="body"/>
          </p:nvPr>
        </p:nvSpPr>
        <p:spPr>
          <a:xfrm>
            <a:off x="4655344" y="1770501"/>
            <a:ext cx="4038600" cy="4525963"/>
          </a:xfrm>
          <a:prstGeom prst="rect">
            <a:avLst/>
          </a:prstGeom>
          <a:noFill/>
          <a:ln>
            <a:noFill/>
          </a:ln>
        </p:spPr>
        <p:txBody>
          <a:bodyPr anchorCtr="0" anchor="t" bIns="45700" lIns="91425" spcFirstLastPara="1" rIns="91425" wrap="square" tIns="45700">
            <a:noAutofit/>
          </a:bodyPr>
          <a:lstStyle>
            <a:lvl1pPr indent="-397510" lvl="0" marL="457200" algn="l">
              <a:spcBef>
                <a:spcPts val="700"/>
              </a:spcBef>
              <a:spcAft>
                <a:spcPts val="0"/>
              </a:spcAft>
              <a:buSzPts val="2660"/>
              <a:buChar char="▪"/>
              <a:defRPr sz="2800"/>
            </a:lvl1pPr>
            <a:lvl2pPr indent="-365760" lvl="1" marL="914400" algn="l">
              <a:spcBef>
                <a:spcPts val="480"/>
              </a:spcBef>
              <a:spcAft>
                <a:spcPts val="0"/>
              </a:spcAft>
              <a:buSzPts val="216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0" name="Google Shape;80;p47"/>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7"/>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7"/>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83" name="Shape 83"/>
        <p:cNvGrpSpPr/>
        <p:nvPr/>
      </p:nvGrpSpPr>
      <p:grpSpPr>
        <a:xfrm>
          <a:off x="0" y="0"/>
          <a:ext cx="0" cy="0"/>
          <a:chOff x="0" y="0"/>
          <a:chExt cx="0" cy="0"/>
        </a:xfrm>
      </p:grpSpPr>
      <p:sp>
        <p:nvSpPr>
          <p:cNvPr id="84" name="Google Shape;84;p48"/>
          <p:cNvSpPr/>
          <p:nvPr/>
        </p:nvSpPr>
        <p:spPr>
          <a:xfrm>
            <a:off x="0" y="401638"/>
            <a:ext cx="8867775" cy="887412"/>
          </a:xfrm>
          <a:prstGeom prst="rect">
            <a:avLst/>
          </a:prstGeom>
          <a:solidFill>
            <a:srgbClr val="56688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5" name="Google Shape;85;p48"/>
          <p:cNvSpPr/>
          <p:nvPr/>
        </p:nvSpPr>
        <p:spPr>
          <a:xfrm>
            <a:off x="87313" y="681038"/>
            <a:ext cx="46037"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6" name="Google Shape;86;p48"/>
          <p:cNvSpPr/>
          <p:nvPr/>
        </p:nvSpPr>
        <p:spPr>
          <a:xfrm>
            <a:off x="47625" y="681038"/>
            <a:ext cx="26988"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7" name="Google Shape;87;p48"/>
          <p:cNvSpPr/>
          <p:nvPr/>
        </p:nvSpPr>
        <p:spPr>
          <a:xfrm>
            <a:off x="28575" y="681038"/>
            <a:ext cx="952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8" name="Google Shape;88;p48"/>
          <p:cNvSpPr/>
          <p:nvPr/>
        </p:nvSpPr>
        <p:spPr>
          <a:xfrm>
            <a:off x="0" y="681038"/>
            <a:ext cx="952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9" name="Google Shape;89;p48"/>
          <p:cNvSpPr/>
          <p:nvPr/>
        </p:nvSpPr>
        <p:spPr>
          <a:xfrm flipH="1">
            <a:off x="149225" y="681038"/>
            <a:ext cx="2857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0" name="Google Shape;90;p48"/>
          <p:cNvSpPr/>
          <p:nvPr/>
        </p:nvSpPr>
        <p:spPr>
          <a:xfrm flipH="1">
            <a:off x="188913" y="681038"/>
            <a:ext cx="2857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1" name="Google Shape;91;p48"/>
          <p:cNvSpPr/>
          <p:nvPr/>
        </p:nvSpPr>
        <p:spPr>
          <a:xfrm flipH="1">
            <a:off x="227013" y="681038"/>
            <a:ext cx="952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2" name="Google Shape;92;p48"/>
          <p:cNvSpPr/>
          <p:nvPr/>
        </p:nvSpPr>
        <p:spPr>
          <a:xfrm flipH="1">
            <a:off x="255588" y="681038"/>
            <a:ext cx="7937"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3" name="Google Shape;93;p48"/>
          <p:cNvSpPr/>
          <p:nvPr/>
        </p:nvSpPr>
        <p:spPr>
          <a:xfrm>
            <a:off x="279400" y="681038"/>
            <a:ext cx="36513"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4" name="Google Shape;94;p48"/>
          <p:cNvSpPr txBox="1"/>
          <p:nvPr>
            <p:ph type="title"/>
          </p:nvPr>
        </p:nvSpPr>
        <p:spPr>
          <a:xfrm>
            <a:off x="504824" y="512064"/>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8"/>
          <p:cNvSpPr txBox="1"/>
          <p:nvPr>
            <p:ph idx="1" type="body"/>
          </p:nvPr>
        </p:nvSpPr>
        <p:spPr>
          <a:xfrm>
            <a:off x="457200" y="1809750"/>
            <a:ext cx="4040188" cy="639762"/>
          </a:xfrm>
          <a:prstGeom prst="rect">
            <a:avLst/>
          </a:prstGeom>
          <a:noFill/>
          <a:ln>
            <a:noFill/>
          </a:ln>
        </p:spPr>
        <p:txBody>
          <a:bodyPr anchorCtr="0" anchor="ctr" bIns="45700" lIns="91425" spcFirstLastPara="1" rIns="91425" wrap="square" tIns="45700">
            <a:noAutofit/>
          </a:bodyPr>
          <a:lstStyle>
            <a:lvl1pPr indent="-228600" lvl="0" marL="457200" algn="l">
              <a:spcBef>
                <a:spcPts val="700"/>
              </a:spcBef>
              <a:spcAft>
                <a:spcPts val="0"/>
              </a:spcAft>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6" name="Google Shape;96;p48"/>
          <p:cNvSpPr txBox="1"/>
          <p:nvPr>
            <p:ph idx="2" type="body"/>
          </p:nvPr>
        </p:nvSpPr>
        <p:spPr>
          <a:xfrm>
            <a:off x="4645025" y="1809750"/>
            <a:ext cx="4041775" cy="639762"/>
          </a:xfrm>
          <a:prstGeom prst="rect">
            <a:avLst/>
          </a:prstGeom>
          <a:noFill/>
          <a:ln>
            <a:noFill/>
          </a:ln>
        </p:spPr>
        <p:txBody>
          <a:bodyPr anchorCtr="0" anchor="ctr" bIns="45700" lIns="91425" spcFirstLastPara="1" rIns="91425" wrap="square" tIns="45700">
            <a:noAutofit/>
          </a:bodyPr>
          <a:lstStyle>
            <a:lvl1pPr indent="-228600" lvl="0" marL="457200" algn="l">
              <a:spcBef>
                <a:spcPts val="700"/>
              </a:spcBef>
              <a:spcAft>
                <a:spcPts val="0"/>
              </a:spcAft>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7" name="Google Shape;97;p48"/>
          <p:cNvSpPr txBox="1"/>
          <p:nvPr>
            <p:ph idx="3" type="body"/>
          </p:nvPr>
        </p:nvSpPr>
        <p:spPr>
          <a:xfrm>
            <a:off x="457200" y="2459037"/>
            <a:ext cx="4040188" cy="3959352"/>
          </a:xfrm>
          <a:prstGeom prst="rect">
            <a:avLst/>
          </a:prstGeom>
          <a:noFill/>
          <a:ln>
            <a:noFill/>
          </a:ln>
        </p:spPr>
        <p:txBody>
          <a:bodyPr anchorCtr="0" anchor="t" bIns="45700" lIns="91425" spcFirstLastPara="1" rIns="91425" wrap="square" tIns="45700">
            <a:noAutofit/>
          </a:bodyPr>
          <a:lstStyle>
            <a:lvl1pPr indent="-373380" lvl="0" marL="457200" algn="l">
              <a:spcBef>
                <a:spcPts val="700"/>
              </a:spcBef>
              <a:spcAft>
                <a:spcPts val="0"/>
              </a:spcAft>
              <a:buSzPts val="2280"/>
              <a:buChar char="▪"/>
              <a:defRPr sz="2400"/>
            </a:lvl1pPr>
            <a:lvl2pPr indent="-342900" lvl="1" marL="914400" algn="l">
              <a:spcBef>
                <a:spcPts val="400"/>
              </a:spcBef>
              <a:spcAft>
                <a:spcPts val="0"/>
              </a:spcAft>
              <a:buSzPts val="18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8" name="Google Shape;98;p48"/>
          <p:cNvSpPr txBox="1"/>
          <p:nvPr>
            <p:ph idx="4" type="body"/>
          </p:nvPr>
        </p:nvSpPr>
        <p:spPr>
          <a:xfrm>
            <a:off x="4645025" y="2459037"/>
            <a:ext cx="4041775" cy="3959352"/>
          </a:xfrm>
          <a:prstGeom prst="rect">
            <a:avLst/>
          </a:prstGeom>
          <a:noFill/>
          <a:ln>
            <a:noFill/>
          </a:ln>
        </p:spPr>
        <p:txBody>
          <a:bodyPr anchorCtr="0" anchor="t" bIns="45700" lIns="91425" spcFirstLastPara="1" rIns="91425" wrap="square" tIns="45700">
            <a:noAutofit/>
          </a:bodyPr>
          <a:lstStyle>
            <a:lvl1pPr indent="-373380" lvl="0" marL="457200" algn="l">
              <a:spcBef>
                <a:spcPts val="700"/>
              </a:spcBef>
              <a:spcAft>
                <a:spcPts val="0"/>
              </a:spcAft>
              <a:buSzPts val="2280"/>
              <a:buChar char="▪"/>
              <a:defRPr sz="2400"/>
            </a:lvl1pPr>
            <a:lvl2pPr indent="-342900" lvl="1" marL="914400" algn="l">
              <a:spcBef>
                <a:spcPts val="400"/>
              </a:spcBef>
              <a:spcAft>
                <a:spcPts val="0"/>
              </a:spcAft>
              <a:buSzPts val="18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9" name="Google Shape;99;p48"/>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8"/>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8"/>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49"/>
          <p:cNvSpPr txBox="1"/>
          <p:nvPr>
            <p:ph type="title"/>
          </p:nvPr>
        </p:nvSpPr>
        <p:spPr>
          <a:xfrm>
            <a:off x="914400" y="512064"/>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9"/>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9"/>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9"/>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50"/>
          <p:cNvSpPr txBox="1"/>
          <p:nvPr>
            <p:ph type="title"/>
          </p:nvPr>
        </p:nvSpPr>
        <p:spPr>
          <a:xfrm>
            <a:off x="685800" y="273050"/>
            <a:ext cx="8229600" cy="11620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C1EEFF"/>
              </a:buClr>
              <a:buSzPts val="3600"/>
              <a:buFont typeface="Consolas"/>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0"/>
          <p:cNvSpPr txBox="1"/>
          <p:nvPr>
            <p:ph idx="1" type="body"/>
          </p:nvPr>
        </p:nvSpPr>
        <p:spPr>
          <a:xfrm>
            <a:off x="685800" y="1435100"/>
            <a:ext cx="2514600" cy="45720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710"/>
              <a:buNone/>
              <a:defRPr sz="1800"/>
            </a:lvl1pPr>
            <a:lvl2pPr indent="-228600" lvl="1" marL="914400" algn="l">
              <a:spcBef>
                <a:spcPts val="240"/>
              </a:spcBef>
              <a:spcAft>
                <a:spcPts val="0"/>
              </a:spcAft>
              <a:buSzPts val="108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0" name="Google Shape;110;p50"/>
          <p:cNvSpPr txBox="1"/>
          <p:nvPr>
            <p:ph idx="2" type="body"/>
          </p:nvPr>
        </p:nvSpPr>
        <p:spPr>
          <a:xfrm>
            <a:off x="3429000" y="1435100"/>
            <a:ext cx="5486400" cy="4572000"/>
          </a:xfrm>
          <a:prstGeom prst="rect">
            <a:avLst/>
          </a:prstGeom>
          <a:noFill/>
          <a:ln>
            <a:noFill/>
          </a:ln>
        </p:spPr>
        <p:txBody>
          <a:bodyPr anchorCtr="0" anchor="t" bIns="45700" lIns="91425" spcFirstLastPara="1" rIns="91425" wrap="square" tIns="45700">
            <a:noAutofit/>
          </a:bodyPr>
          <a:lstStyle>
            <a:lvl1pPr indent="-421640" lvl="0" marL="457200" algn="l">
              <a:spcBef>
                <a:spcPts val="700"/>
              </a:spcBef>
              <a:spcAft>
                <a:spcPts val="0"/>
              </a:spcAft>
              <a:buSzPts val="3040"/>
              <a:buChar char="▪"/>
              <a:defRPr sz="3200"/>
            </a:lvl1pPr>
            <a:lvl2pPr indent="-388619" lvl="1" marL="914400" algn="l">
              <a:spcBef>
                <a:spcPts val="560"/>
              </a:spcBef>
              <a:spcAft>
                <a:spcPts val="0"/>
              </a:spcAft>
              <a:buSzPts val="252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1" name="Google Shape;111;p50"/>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0"/>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0"/>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51"/>
          <p:cNvSpPr/>
          <p:nvPr/>
        </p:nvSpPr>
        <p:spPr>
          <a:xfrm>
            <a:off x="368300" y="0"/>
            <a:ext cx="8777288" cy="187801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116" name="Google Shape;116;p51"/>
          <p:cNvCxnSpPr/>
          <p:nvPr/>
        </p:nvCxnSpPr>
        <p:spPr>
          <a:xfrm>
            <a:off x="363538" y="1884363"/>
            <a:ext cx="8782050" cy="0"/>
          </a:xfrm>
          <a:prstGeom prst="straightConnector1">
            <a:avLst/>
          </a:prstGeom>
          <a:noFill/>
          <a:ln cap="flat" cmpd="sng" w="19050">
            <a:solidFill>
              <a:srgbClr val="FFFFFF"/>
            </a:solidFill>
            <a:prstDash val="solid"/>
            <a:miter lim="800000"/>
            <a:headEnd len="sm" w="sm" type="none"/>
            <a:tailEnd len="sm" w="sm" type="none"/>
          </a:ln>
        </p:spPr>
      </p:cxnSp>
      <p:grpSp>
        <p:nvGrpSpPr>
          <p:cNvPr id="117" name="Google Shape;117;p51"/>
          <p:cNvGrpSpPr/>
          <p:nvPr/>
        </p:nvGrpSpPr>
        <p:grpSpPr>
          <a:xfrm rot="5400000">
            <a:off x="8528845" y="1205707"/>
            <a:ext cx="131762" cy="155575"/>
            <a:chOff x="6668088" y="1264879"/>
            <a:chExt cx="161840" cy="189470"/>
          </a:xfrm>
        </p:grpSpPr>
        <p:cxnSp>
          <p:nvCxnSpPr>
            <p:cNvPr id="118" name="Google Shape;118;p51"/>
            <p:cNvCxnSpPr/>
            <p:nvPr/>
          </p:nvCxnSpPr>
          <p:spPr>
            <a:xfrm rot="-5400000">
              <a:off x="6663593" y="1269374"/>
              <a:ext cx="88935" cy="79945"/>
            </a:xfrm>
            <a:prstGeom prst="straightConnector1">
              <a:avLst/>
            </a:prstGeom>
            <a:noFill/>
            <a:ln cap="rnd" cmpd="sng" w="25400">
              <a:solidFill>
                <a:srgbClr val="FFFFFF"/>
              </a:solidFill>
              <a:prstDash val="solid"/>
              <a:round/>
              <a:headEnd len="sm" w="sm" type="none"/>
              <a:tailEnd len="sm" w="sm" type="none"/>
            </a:ln>
          </p:spPr>
        </p:cxnSp>
        <p:cxnSp>
          <p:nvCxnSpPr>
            <p:cNvPr id="119" name="Google Shape;119;p51"/>
            <p:cNvCxnSpPr/>
            <p:nvPr/>
          </p:nvCxnSpPr>
          <p:spPr>
            <a:xfrm rot="-5400000">
              <a:off x="6685198" y="1391515"/>
              <a:ext cx="125668" cy="0"/>
            </a:xfrm>
            <a:prstGeom prst="straightConnector1">
              <a:avLst/>
            </a:prstGeom>
            <a:noFill/>
            <a:ln cap="rnd" cmpd="sng" w="25400">
              <a:solidFill>
                <a:srgbClr val="FFFFFF"/>
              </a:solidFill>
              <a:prstDash val="solid"/>
              <a:round/>
              <a:headEnd len="sm" w="sm" type="none"/>
              <a:tailEnd len="sm" w="sm" type="none"/>
            </a:ln>
          </p:spPr>
        </p:cxnSp>
        <p:cxnSp>
          <p:nvCxnSpPr>
            <p:cNvPr id="120" name="Google Shape;120;p51"/>
            <p:cNvCxnSpPr/>
            <p:nvPr/>
          </p:nvCxnSpPr>
          <p:spPr>
            <a:xfrm flipH="1" rot="5400000">
              <a:off x="6744513" y="1268399"/>
              <a:ext cx="88935" cy="81895"/>
            </a:xfrm>
            <a:prstGeom prst="straightConnector1">
              <a:avLst/>
            </a:prstGeom>
            <a:noFill/>
            <a:ln cap="rnd" cmpd="sng" w="25400">
              <a:solidFill>
                <a:srgbClr val="FFFFFF"/>
              </a:solidFill>
              <a:prstDash val="solid"/>
              <a:round/>
              <a:headEnd len="sm" w="sm" type="none"/>
              <a:tailEnd len="sm" w="sm" type="none"/>
            </a:ln>
          </p:spPr>
        </p:cxnSp>
      </p:grpSp>
      <p:grpSp>
        <p:nvGrpSpPr>
          <p:cNvPr id="121" name="Google Shape;121;p51"/>
          <p:cNvGrpSpPr/>
          <p:nvPr/>
        </p:nvGrpSpPr>
        <p:grpSpPr>
          <a:xfrm rot="5400000">
            <a:off x="8681245" y="1358107"/>
            <a:ext cx="131762" cy="155575"/>
            <a:chOff x="6668088" y="1264879"/>
            <a:chExt cx="161840" cy="189470"/>
          </a:xfrm>
        </p:grpSpPr>
        <p:cxnSp>
          <p:nvCxnSpPr>
            <p:cNvPr id="122" name="Google Shape;122;p51"/>
            <p:cNvCxnSpPr/>
            <p:nvPr/>
          </p:nvCxnSpPr>
          <p:spPr>
            <a:xfrm rot="-5400000">
              <a:off x="6663593" y="1269374"/>
              <a:ext cx="88935" cy="79945"/>
            </a:xfrm>
            <a:prstGeom prst="straightConnector1">
              <a:avLst/>
            </a:prstGeom>
            <a:noFill/>
            <a:ln cap="rnd" cmpd="sng" w="25400">
              <a:solidFill>
                <a:srgbClr val="FFFFFF"/>
              </a:solidFill>
              <a:prstDash val="solid"/>
              <a:round/>
              <a:headEnd len="sm" w="sm" type="none"/>
              <a:tailEnd len="sm" w="sm" type="none"/>
            </a:ln>
          </p:spPr>
        </p:cxnSp>
        <p:cxnSp>
          <p:nvCxnSpPr>
            <p:cNvPr id="123" name="Google Shape;123;p51"/>
            <p:cNvCxnSpPr/>
            <p:nvPr/>
          </p:nvCxnSpPr>
          <p:spPr>
            <a:xfrm rot="-5400000">
              <a:off x="6685198" y="1391515"/>
              <a:ext cx="125668" cy="0"/>
            </a:xfrm>
            <a:prstGeom prst="straightConnector1">
              <a:avLst/>
            </a:prstGeom>
            <a:noFill/>
            <a:ln cap="rnd" cmpd="sng" w="25400">
              <a:solidFill>
                <a:srgbClr val="FFFFFF"/>
              </a:solidFill>
              <a:prstDash val="solid"/>
              <a:round/>
              <a:headEnd len="sm" w="sm" type="none"/>
              <a:tailEnd len="sm" w="sm" type="none"/>
            </a:ln>
          </p:spPr>
        </p:cxnSp>
        <p:cxnSp>
          <p:nvCxnSpPr>
            <p:cNvPr id="124" name="Google Shape;124;p51"/>
            <p:cNvCxnSpPr/>
            <p:nvPr/>
          </p:nvCxnSpPr>
          <p:spPr>
            <a:xfrm flipH="1" rot="5400000">
              <a:off x="6744513" y="1268399"/>
              <a:ext cx="88935" cy="81895"/>
            </a:xfrm>
            <a:prstGeom prst="straightConnector1">
              <a:avLst/>
            </a:prstGeom>
            <a:noFill/>
            <a:ln cap="rnd" cmpd="sng" w="25400">
              <a:solidFill>
                <a:srgbClr val="FFFFFF"/>
              </a:solidFill>
              <a:prstDash val="solid"/>
              <a:round/>
              <a:headEnd len="sm" w="sm" type="none"/>
              <a:tailEnd len="sm" w="sm" type="none"/>
            </a:ln>
          </p:spPr>
        </p:cxnSp>
      </p:grpSp>
      <p:grpSp>
        <p:nvGrpSpPr>
          <p:cNvPr id="125" name="Google Shape;125;p51"/>
          <p:cNvGrpSpPr/>
          <p:nvPr/>
        </p:nvGrpSpPr>
        <p:grpSpPr>
          <a:xfrm rot="5400000">
            <a:off x="8333582" y="1461294"/>
            <a:ext cx="131763" cy="155575"/>
            <a:chOff x="6668087" y="1264879"/>
            <a:chExt cx="161840" cy="189468"/>
          </a:xfrm>
        </p:grpSpPr>
        <p:cxnSp>
          <p:nvCxnSpPr>
            <p:cNvPr id="126" name="Google Shape;126;p51"/>
            <p:cNvCxnSpPr/>
            <p:nvPr/>
          </p:nvCxnSpPr>
          <p:spPr>
            <a:xfrm rot="-5400000">
              <a:off x="6663592" y="1269373"/>
              <a:ext cx="88934" cy="79945"/>
            </a:xfrm>
            <a:prstGeom prst="straightConnector1">
              <a:avLst/>
            </a:prstGeom>
            <a:noFill/>
            <a:ln cap="rnd" cmpd="sng" w="25400">
              <a:solidFill>
                <a:srgbClr val="FFFFFF"/>
              </a:solidFill>
              <a:prstDash val="solid"/>
              <a:round/>
              <a:headEnd len="sm" w="sm" type="none"/>
              <a:tailEnd len="sm" w="sm" type="none"/>
            </a:ln>
          </p:spPr>
        </p:cxnSp>
        <p:cxnSp>
          <p:nvCxnSpPr>
            <p:cNvPr id="127" name="Google Shape;127;p51"/>
            <p:cNvCxnSpPr/>
            <p:nvPr/>
          </p:nvCxnSpPr>
          <p:spPr>
            <a:xfrm rot="-5400000">
              <a:off x="6685198" y="1391513"/>
              <a:ext cx="125668" cy="0"/>
            </a:xfrm>
            <a:prstGeom prst="straightConnector1">
              <a:avLst/>
            </a:prstGeom>
            <a:noFill/>
            <a:ln cap="rnd" cmpd="sng" w="25400">
              <a:solidFill>
                <a:srgbClr val="FFFFFF"/>
              </a:solidFill>
              <a:prstDash val="solid"/>
              <a:round/>
              <a:headEnd len="sm" w="sm" type="none"/>
              <a:tailEnd len="sm" w="sm" type="none"/>
            </a:ln>
          </p:spPr>
        </p:cxnSp>
        <p:cxnSp>
          <p:nvCxnSpPr>
            <p:cNvPr id="128" name="Google Shape;128;p51"/>
            <p:cNvCxnSpPr/>
            <p:nvPr/>
          </p:nvCxnSpPr>
          <p:spPr>
            <a:xfrm flipH="1" rot="5400000">
              <a:off x="6744512" y="1268399"/>
              <a:ext cx="88934" cy="81895"/>
            </a:xfrm>
            <a:prstGeom prst="straightConnector1">
              <a:avLst/>
            </a:prstGeom>
            <a:noFill/>
            <a:ln cap="rnd" cmpd="sng" w="25400">
              <a:solidFill>
                <a:srgbClr val="FFFFFF"/>
              </a:solidFill>
              <a:prstDash val="solid"/>
              <a:round/>
              <a:headEnd len="sm" w="sm" type="none"/>
              <a:tailEnd len="sm" w="sm" type="none"/>
            </a:ln>
          </p:spPr>
        </p:cxnSp>
      </p:grpSp>
      <p:sp>
        <p:nvSpPr>
          <p:cNvPr id="129" name="Google Shape;129;p51"/>
          <p:cNvSpPr txBox="1"/>
          <p:nvPr>
            <p:ph type="title"/>
          </p:nvPr>
        </p:nvSpPr>
        <p:spPr>
          <a:xfrm>
            <a:off x="914400" y="441251"/>
            <a:ext cx="6858000" cy="70174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C1EEFF"/>
              </a:buClr>
              <a:buSzPts val="2100"/>
              <a:buFont typeface="Consolas"/>
              <a:buNone/>
              <a:defRPr b="0" sz="2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1"/>
          <p:cNvSpPr/>
          <p:nvPr>
            <p:ph idx="2" type="pic"/>
          </p:nvPr>
        </p:nvSpPr>
        <p:spPr>
          <a:xfrm>
            <a:off x="368032" y="1893781"/>
            <a:ext cx="8778240" cy="4960144"/>
          </a:xfrm>
          <a:prstGeom prst="rect">
            <a:avLst/>
          </a:prstGeom>
          <a:solidFill>
            <a:schemeClr val="dk2"/>
          </a:solidFill>
          <a:ln>
            <a:noFill/>
          </a:ln>
        </p:spPr>
        <p:txBody>
          <a:bodyPr anchorCtr="0" anchor="t" bIns="45700" lIns="91425" spcFirstLastPara="1" rIns="91425" wrap="square" tIns="45700">
            <a:normAutofit/>
          </a:bodyPr>
          <a:lstStyle>
            <a:lvl1pPr lvl="0" marR="0" rtl="0" algn="l">
              <a:spcBef>
                <a:spcPts val="700"/>
              </a:spcBef>
              <a:spcAft>
                <a:spcPts val="0"/>
              </a:spcAft>
              <a:buClr>
                <a:schemeClr val="lt2"/>
              </a:buClr>
              <a:buSzPts val="3040"/>
              <a:buFont typeface="Noto Sans Symbols"/>
              <a:buNone/>
              <a:defRPr b="0" i="0" sz="3200" u="none" cap="none" strike="noStrike">
                <a:solidFill>
                  <a:schemeClr val="lt1"/>
                </a:solidFill>
                <a:latin typeface="Corbel"/>
                <a:ea typeface="Corbel"/>
                <a:cs typeface="Corbel"/>
                <a:sym typeface="Corbel"/>
              </a:defRPr>
            </a:lvl1pPr>
            <a:lvl2pPr lvl="1" marR="0" rtl="0" algn="l">
              <a:spcBef>
                <a:spcPts val="520"/>
              </a:spcBef>
              <a:spcAft>
                <a:spcPts val="0"/>
              </a:spcAft>
              <a:buClr>
                <a:schemeClr val="accent2"/>
              </a:buClr>
              <a:buSzPts val="2340"/>
              <a:buFont typeface="Noto Sans Symbols"/>
              <a:buChar char="🢭"/>
              <a:defRPr b="0" i="0" sz="2600" u="none" cap="none" strike="noStrike">
                <a:solidFill>
                  <a:schemeClr val="lt1"/>
                </a:solidFill>
                <a:latin typeface="Corbel"/>
                <a:ea typeface="Corbel"/>
                <a:cs typeface="Corbel"/>
                <a:sym typeface="Corbel"/>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lt1"/>
                </a:solidFill>
                <a:latin typeface="Corbel"/>
                <a:ea typeface="Corbel"/>
                <a:cs typeface="Corbel"/>
                <a:sym typeface="Corbel"/>
              </a:defRPr>
            </a:lvl3pPr>
            <a:lvl4pPr lvl="3" marR="0" rtl="0" algn="l">
              <a:spcBef>
                <a:spcPts val="440"/>
              </a:spcBef>
              <a:spcAft>
                <a:spcPts val="0"/>
              </a:spcAft>
              <a:buClr>
                <a:srgbClr val="FEB80A"/>
              </a:buClr>
              <a:buSzPts val="2200"/>
              <a:buFont typeface="Noto Sans Symbols"/>
              <a:buChar char="🢝"/>
              <a:defRPr b="0" i="0" sz="2200" u="none" cap="none" strike="noStrike">
                <a:solidFill>
                  <a:schemeClr val="lt1"/>
                </a:solidFill>
                <a:latin typeface="Corbel"/>
                <a:ea typeface="Corbel"/>
                <a:cs typeface="Corbel"/>
                <a:sym typeface="Corbel"/>
              </a:defRPr>
            </a:lvl4pPr>
            <a:lvl5pPr lvl="4" marR="0" rtl="0" algn="l">
              <a:spcBef>
                <a:spcPts val="400"/>
              </a:spcBef>
              <a:spcAft>
                <a:spcPts val="0"/>
              </a:spcAft>
              <a:buClr>
                <a:srgbClr val="FEB80A"/>
              </a:buClr>
              <a:buSzPts val="2000"/>
              <a:buFont typeface="Noto Sans Symbols"/>
              <a:buChar char="●"/>
              <a:defRPr b="0" i="0" sz="2000" u="none" cap="none" strike="noStrike">
                <a:solidFill>
                  <a:schemeClr val="lt1"/>
                </a:solidFill>
                <a:latin typeface="Corbel"/>
                <a:ea typeface="Corbel"/>
                <a:cs typeface="Corbel"/>
                <a:sym typeface="Corbel"/>
              </a:defRPr>
            </a:lvl5pPr>
            <a:lvl6pPr lvl="5"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6pPr>
            <a:lvl7pPr lvl="6"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7pPr>
            <a:lvl8pPr lvl="7"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8pPr>
            <a:lvl9pPr lvl="8"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131" name="Google Shape;131;p51"/>
          <p:cNvSpPr txBox="1"/>
          <p:nvPr>
            <p:ph idx="1" type="body"/>
          </p:nvPr>
        </p:nvSpPr>
        <p:spPr>
          <a:xfrm>
            <a:off x="914400" y="1150144"/>
            <a:ext cx="68580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330"/>
              <a:buNone/>
              <a:defRPr sz="1400">
                <a:solidFill>
                  <a:srgbClr val="FFFFFF"/>
                </a:solidFill>
              </a:defRPr>
            </a:lvl1pPr>
            <a:lvl2pPr indent="-297180" lvl="1" marL="914400" algn="l">
              <a:spcBef>
                <a:spcPts val="240"/>
              </a:spcBef>
              <a:spcAft>
                <a:spcPts val="0"/>
              </a:spcAft>
              <a:buSzPts val="1080"/>
              <a:buChar char="🢭"/>
              <a:defRPr sz="1200"/>
            </a:lvl2pPr>
            <a:lvl3pPr indent="-292100" lvl="2" marL="1371600" algn="l">
              <a:spcBef>
                <a:spcPts val="200"/>
              </a:spcBef>
              <a:spcAft>
                <a:spcPts val="0"/>
              </a:spcAft>
              <a:buSzPts val="1000"/>
              <a:buChar char="■"/>
              <a:defRPr sz="1000"/>
            </a:lvl3pPr>
            <a:lvl4pPr indent="-285750" lvl="3" marL="1828800" algn="l">
              <a:spcBef>
                <a:spcPts val="180"/>
              </a:spcBef>
              <a:spcAft>
                <a:spcPts val="0"/>
              </a:spcAft>
              <a:buSzPts val="900"/>
              <a:buChar char="🢝"/>
              <a:defRPr sz="900"/>
            </a:lvl4pPr>
            <a:lvl5pPr indent="-285750" lvl="4" marL="2286000" algn="l">
              <a:spcBef>
                <a:spcPts val="180"/>
              </a:spcBef>
              <a:spcAft>
                <a:spcPts val="0"/>
              </a:spcAft>
              <a:buSzPts val="900"/>
              <a:buChar char="●"/>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2" name="Google Shape;132;p51"/>
          <p:cNvSpPr txBox="1"/>
          <p:nvPr>
            <p:ph idx="10" type="dt"/>
          </p:nvPr>
        </p:nvSpPr>
        <p:spPr>
          <a:xfrm>
            <a:off x="6477000" y="55563"/>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1"/>
          <p:cNvSpPr txBox="1"/>
          <p:nvPr>
            <p:ph idx="11" type="ftr"/>
          </p:nvPr>
        </p:nvSpPr>
        <p:spPr>
          <a:xfrm>
            <a:off x="914400" y="55563"/>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1"/>
          <p:cNvSpPr txBox="1"/>
          <p:nvPr>
            <p:ph idx="12" type="sldNum"/>
          </p:nvPr>
        </p:nvSpPr>
        <p:spPr>
          <a:xfrm>
            <a:off x="8610600" y="55563"/>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64999">
              <a:srgbClr val="000000"/>
            </a:gs>
            <a:gs pos="100000">
              <a:srgbClr val="5A77A9"/>
            </a:gs>
          </a:gsLst>
          <a:lin ang="5400000" scaled="0"/>
        </a:gradFill>
      </p:bgPr>
    </p:bg>
    <p:spTree>
      <p:nvGrpSpPr>
        <p:cNvPr id="9" name="Shape 9"/>
        <p:cNvGrpSpPr/>
        <p:nvPr/>
      </p:nvGrpSpPr>
      <p:grpSpPr>
        <a:xfrm>
          <a:off x="0" y="0"/>
          <a:ext cx="0" cy="0"/>
          <a:chOff x="0" y="0"/>
          <a:chExt cx="0" cy="0"/>
        </a:xfrm>
      </p:grpSpPr>
      <p:sp>
        <p:nvSpPr>
          <p:cNvPr id="10" name="Google Shape;10;p42"/>
          <p:cNvSpPr/>
          <p:nvPr/>
        </p:nvSpPr>
        <p:spPr>
          <a:xfrm>
            <a:off x="0" y="0"/>
            <a:ext cx="365125" cy="68548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1" name="Google Shape;11;p42"/>
          <p:cNvSpPr/>
          <p:nvPr/>
        </p:nvSpPr>
        <p:spPr>
          <a:xfrm>
            <a:off x="255588" y="5046663"/>
            <a:ext cx="73025" cy="16922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2" name="Google Shape;12;p42"/>
          <p:cNvSpPr/>
          <p:nvPr/>
        </p:nvSpPr>
        <p:spPr>
          <a:xfrm>
            <a:off x="255588" y="4797425"/>
            <a:ext cx="73025" cy="228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3" name="Google Shape;13;p42"/>
          <p:cNvSpPr/>
          <p:nvPr/>
        </p:nvSpPr>
        <p:spPr>
          <a:xfrm>
            <a:off x="255588" y="4637088"/>
            <a:ext cx="73025" cy="13811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4" name="Google Shape;14;p42"/>
          <p:cNvSpPr/>
          <p:nvPr/>
        </p:nvSpPr>
        <p:spPr>
          <a:xfrm>
            <a:off x="255588" y="4541838"/>
            <a:ext cx="73025" cy="7461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5" name="Google Shape;15;p42"/>
          <p:cNvSpPr/>
          <p:nvPr/>
        </p:nvSpPr>
        <p:spPr>
          <a:xfrm>
            <a:off x="309563" y="681038"/>
            <a:ext cx="46037"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6" name="Google Shape;16;p42"/>
          <p:cNvSpPr/>
          <p:nvPr/>
        </p:nvSpPr>
        <p:spPr>
          <a:xfrm>
            <a:off x="268288" y="681038"/>
            <a:ext cx="2857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7" name="Google Shape;17;p42"/>
          <p:cNvSpPr/>
          <p:nvPr/>
        </p:nvSpPr>
        <p:spPr>
          <a:xfrm>
            <a:off x="249238" y="681038"/>
            <a:ext cx="952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8" name="Google Shape;18;p42"/>
          <p:cNvSpPr/>
          <p:nvPr/>
        </p:nvSpPr>
        <p:spPr>
          <a:xfrm>
            <a:off x="222250" y="681038"/>
            <a:ext cx="7938"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9" name="Google Shape;19;p42"/>
          <p:cNvSpPr txBox="1"/>
          <p:nvPr>
            <p:ph type="title"/>
          </p:nvPr>
        </p:nvSpPr>
        <p:spPr>
          <a:xfrm>
            <a:off x="914400" y="512763"/>
            <a:ext cx="7772400" cy="914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1pPr>
            <a:lvl2pPr lvl="1"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2pPr>
            <a:lvl3pPr lvl="2"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3pPr>
            <a:lvl4pPr lvl="3"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4pPr>
            <a:lvl5pPr lvl="4"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5pPr>
            <a:lvl6pPr lvl="5"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6pPr>
            <a:lvl7pPr lvl="6"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7pPr>
            <a:lvl8pPr lvl="7"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8pPr>
            <a:lvl9pPr lvl="8"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9pPr>
          </a:lstStyle>
          <a:p/>
        </p:txBody>
      </p:sp>
      <p:sp>
        <p:nvSpPr>
          <p:cNvPr id="20" name="Google Shape;20;p42"/>
          <p:cNvSpPr txBox="1"/>
          <p:nvPr>
            <p:ph idx="1" type="body"/>
          </p:nvPr>
        </p:nvSpPr>
        <p:spPr>
          <a:xfrm>
            <a:off x="914400" y="1784350"/>
            <a:ext cx="7772400" cy="4572000"/>
          </a:xfrm>
          <a:prstGeom prst="rect">
            <a:avLst/>
          </a:prstGeom>
          <a:noFill/>
          <a:ln>
            <a:noFill/>
          </a:ln>
        </p:spPr>
        <p:txBody>
          <a:bodyPr anchorCtr="0" anchor="t" bIns="45700" lIns="91425" spcFirstLastPara="1" rIns="91425" wrap="square" tIns="45700">
            <a:noAutofit/>
          </a:bodyPr>
          <a:lstStyle>
            <a:lvl1pPr indent="-409575" lvl="0" marL="457200" marR="0" rtl="0" algn="l">
              <a:spcBef>
                <a:spcPts val="700"/>
              </a:spcBef>
              <a:spcAft>
                <a:spcPts val="0"/>
              </a:spcAft>
              <a:buClr>
                <a:schemeClr val="lt2"/>
              </a:buClr>
              <a:buSzPts val="2850"/>
              <a:buFont typeface="Noto Sans Symbols"/>
              <a:buChar char="▪"/>
              <a:defRPr b="0" i="0" sz="3000" u="none" cap="none" strike="noStrike">
                <a:solidFill>
                  <a:schemeClr val="lt1"/>
                </a:solidFill>
                <a:latin typeface="Corbel"/>
                <a:ea typeface="Corbel"/>
                <a:cs typeface="Corbel"/>
                <a:sym typeface="Corbel"/>
              </a:defRPr>
            </a:lvl1pPr>
            <a:lvl2pPr indent="-377190" lvl="1" marL="914400" marR="0" rtl="0" algn="l">
              <a:spcBef>
                <a:spcPts val="520"/>
              </a:spcBef>
              <a:spcAft>
                <a:spcPts val="0"/>
              </a:spcAft>
              <a:buClr>
                <a:schemeClr val="accent2"/>
              </a:buClr>
              <a:buSzPts val="2340"/>
              <a:buFont typeface="Noto Sans Symbols"/>
              <a:buChar char="🢭"/>
              <a:defRPr b="0" i="0" sz="2600" u="none" cap="none" strike="noStrike">
                <a:solidFill>
                  <a:schemeClr val="lt1"/>
                </a:solidFill>
                <a:latin typeface="Corbel"/>
                <a:ea typeface="Corbel"/>
                <a:cs typeface="Corbel"/>
                <a:sym typeface="Corbel"/>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lt1"/>
                </a:solidFill>
                <a:latin typeface="Corbel"/>
                <a:ea typeface="Corbel"/>
                <a:cs typeface="Corbel"/>
                <a:sym typeface="Corbel"/>
              </a:defRPr>
            </a:lvl3pPr>
            <a:lvl4pPr indent="-368300" lvl="3" marL="1828800" marR="0" rtl="0" algn="l">
              <a:spcBef>
                <a:spcPts val="440"/>
              </a:spcBef>
              <a:spcAft>
                <a:spcPts val="0"/>
              </a:spcAft>
              <a:buClr>
                <a:srgbClr val="FEB80A"/>
              </a:buClr>
              <a:buSzPts val="2200"/>
              <a:buFont typeface="Noto Sans Symbols"/>
              <a:buChar char="🢝"/>
              <a:defRPr b="0" i="0" sz="2200" u="none" cap="none" strike="noStrike">
                <a:solidFill>
                  <a:schemeClr val="lt1"/>
                </a:solidFill>
                <a:latin typeface="Corbel"/>
                <a:ea typeface="Corbel"/>
                <a:cs typeface="Corbel"/>
                <a:sym typeface="Corbel"/>
              </a:defRPr>
            </a:lvl4pPr>
            <a:lvl5pPr indent="-355600" lvl="4" marL="2286000" marR="0" rtl="0" algn="l">
              <a:spcBef>
                <a:spcPts val="400"/>
              </a:spcBef>
              <a:spcAft>
                <a:spcPts val="0"/>
              </a:spcAft>
              <a:buClr>
                <a:srgbClr val="FEB80A"/>
              </a:buClr>
              <a:buSzPts val="2000"/>
              <a:buFont typeface="Noto Sans Symbols"/>
              <a:buChar char="●"/>
              <a:defRPr b="0" i="0" sz="2000" u="none" cap="none" strike="noStrike">
                <a:solidFill>
                  <a:schemeClr val="lt1"/>
                </a:solidFill>
                <a:latin typeface="Corbel"/>
                <a:ea typeface="Corbel"/>
                <a:cs typeface="Corbel"/>
                <a:sym typeface="Corbel"/>
              </a:defRPr>
            </a:lvl5pPr>
            <a:lvl6pPr indent="-342900" lvl="5" marL="2743200"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6pPr>
            <a:lvl7pPr indent="-330200" lvl="6" marL="32004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7pPr>
            <a:lvl8pPr indent="-330200" lvl="7" marL="36576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8pPr>
            <a:lvl9pPr indent="-330200" lvl="8" marL="41148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21" name="Google Shape;21;p42"/>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2" name="Google Shape;22;p42"/>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l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3" name="Google Shape;23;p42"/>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spcAft>
                <a:spcPts val="0"/>
              </a:spcAft>
              <a:buNone/>
              <a:defRPr b="0" i="0" sz="1200" u="none" cap="none" strike="noStrike">
                <a:solidFill>
                  <a:schemeClr val="lt2"/>
                </a:solidFill>
                <a:latin typeface="Corbel"/>
                <a:ea typeface="Corbel"/>
                <a:cs typeface="Corbel"/>
                <a:sym typeface="Corbel"/>
              </a:defRPr>
            </a:lvl1pPr>
            <a:lvl2pPr indent="0" lvl="1" marL="0" marR="0" rtl="0" algn="l">
              <a:spcBef>
                <a:spcPts val="0"/>
              </a:spcBef>
              <a:spcAft>
                <a:spcPts val="0"/>
              </a:spcAft>
              <a:buNone/>
              <a:defRPr b="0" i="0" sz="1200" u="none" cap="none" strike="noStrike">
                <a:solidFill>
                  <a:schemeClr val="lt2"/>
                </a:solidFill>
                <a:latin typeface="Corbel"/>
                <a:ea typeface="Corbel"/>
                <a:cs typeface="Corbel"/>
                <a:sym typeface="Corbel"/>
              </a:defRPr>
            </a:lvl2pPr>
            <a:lvl3pPr indent="0" lvl="2" marL="0" marR="0" rtl="0" algn="l">
              <a:spcBef>
                <a:spcPts val="0"/>
              </a:spcBef>
              <a:spcAft>
                <a:spcPts val="0"/>
              </a:spcAft>
              <a:buNone/>
              <a:defRPr b="0" i="0" sz="1200" u="none" cap="none" strike="noStrike">
                <a:solidFill>
                  <a:schemeClr val="lt2"/>
                </a:solidFill>
                <a:latin typeface="Corbel"/>
                <a:ea typeface="Corbel"/>
                <a:cs typeface="Corbel"/>
                <a:sym typeface="Corbel"/>
              </a:defRPr>
            </a:lvl3pPr>
            <a:lvl4pPr indent="0" lvl="3" marL="0" marR="0" rtl="0" algn="l">
              <a:spcBef>
                <a:spcPts val="0"/>
              </a:spcBef>
              <a:spcAft>
                <a:spcPts val="0"/>
              </a:spcAft>
              <a:buNone/>
              <a:defRPr b="0" i="0" sz="1200" u="none" cap="none" strike="noStrike">
                <a:solidFill>
                  <a:schemeClr val="lt2"/>
                </a:solidFill>
                <a:latin typeface="Corbel"/>
                <a:ea typeface="Corbel"/>
                <a:cs typeface="Corbel"/>
                <a:sym typeface="Corbel"/>
              </a:defRPr>
            </a:lvl4pPr>
            <a:lvl5pPr indent="0" lvl="4" marL="0" marR="0" rtl="0" algn="l">
              <a:spcBef>
                <a:spcPts val="0"/>
              </a:spcBef>
              <a:spcAft>
                <a:spcPts val="0"/>
              </a:spcAft>
              <a:buNone/>
              <a:defRPr b="0" i="0" sz="1200" u="none" cap="none" strike="noStrike">
                <a:solidFill>
                  <a:schemeClr val="lt2"/>
                </a:solidFill>
                <a:latin typeface="Corbel"/>
                <a:ea typeface="Corbel"/>
                <a:cs typeface="Corbel"/>
                <a:sym typeface="Corbel"/>
              </a:defRPr>
            </a:lvl5pPr>
            <a:lvl6pPr indent="0" lvl="5" marL="0" marR="0" rtl="0" algn="l">
              <a:spcBef>
                <a:spcPts val="0"/>
              </a:spcBef>
              <a:spcAft>
                <a:spcPts val="0"/>
              </a:spcAft>
              <a:buNone/>
              <a:defRPr b="0" i="0" sz="1200" u="none" cap="none" strike="noStrike">
                <a:solidFill>
                  <a:schemeClr val="lt2"/>
                </a:solidFill>
                <a:latin typeface="Corbel"/>
                <a:ea typeface="Corbel"/>
                <a:cs typeface="Corbel"/>
                <a:sym typeface="Corbel"/>
              </a:defRPr>
            </a:lvl6pPr>
            <a:lvl7pPr indent="0" lvl="6" marL="0" marR="0" rtl="0" algn="l">
              <a:spcBef>
                <a:spcPts val="0"/>
              </a:spcBef>
              <a:spcAft>
                <a:spcPts val="0"/>
              </a:spcAft>
              <a:buNone/>
              <a:defRPr b="0" i="0" sz="1200" u="none" cap="none" strike="noStrike">
                <a:solidFill>
                  <a:schemeClr val="lt2"/>
                </a:solidFill>
                <a:latin typeface="Corbel"/>
                <a:ea typeface="Corbel"/>
                <a:cs typeface="Corbel"/>
                <a:sym typeface="Corbel"/>
              </a:defRPr>
            </a:lvl7pPr>
            <a:lvl8pPr indent="0" lvl="7" marL="0" marR="0" rtl="0" algn="l">
              <a:spcBef>
                <a:spcPts val="0"/>
              </a:spcBef>
              <a:spcAft>
                <a:spcPts val="0"/>
              </a:spcAft>
              <a:buNone/>
              <a:defRPr b="0" i="0" sz="1200" u="none" cap="none" strike="noStrike">
                <a:solidFill>
                  <a:schemeClr val="lt2"/>
                </a:solidFill>
                <a:latin typeface="Corbel"/>
                <a:ea typeface="Corbel"/>
                <a:cs typeface="Corbel"/>
                <a:sym typeface="Corbel"/>
              </a:defRPr>
            </a:lvl8pPr>
            <a:lvl9pPr indent="0" lvl="8" marL="0" marR="0" rtl="0" algn="l">
              <a:spcBef>
                <a:spcPts val="0"/>
              </a:spcBef>
              <a:spcAft>
                <a:spcPts val="0"/>
              </a:spcAft>
              <a:buNone/>
              <a:defRPr b="0" i="0" sz="1200" u="none" cap="none" strike="noStrike">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4.jpg"/><Relationship Id="rId5"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
          <p:cNvSpPr txBox="1"/>
          <p:nvPr/>
        </p:nvSpPr>
        <p:spPr>
          <a:xfrm>
            <a:off x="0" y="-609600"/>
            <a:ext cx="9112250" cy="1143000"/>
          </a:xfrm>
          <a:prstGeom prst="rect">
            <a:avLst/>
          </a:prstGeom>
          <a:gradFill>
            <a:gsLst>
              <a:gs pos="0">
                <a:srgbClr val="000000"/>
              </a:gs>
              <a:gs pos="39999">
                <a:srgbClr val="0A128C"/>
              </a:gs>
              <a:gs pos="70000">
                <a:srgbClr val="181CC7"/>
              </a:gs>
              <a:gs pos="88000">
                <a:srgbClr val="7005D4"/>
              </a:gs>
              <a:gs pos="100000">
                <a:srgbClr val="8C3D9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b="0" i="0" lang="en-US" sz="4400" u="none" cap="none" strike="noStrike">
                <a:solidFill>
                  <a:schemeClr val="dk1"/>
                </a:solidFill>
                <a:latin typeface="Consolas"/>
                <a:ea typeface="Consolas"/>
                <a:cs typeface="Consolas"/>
                <a:sym typeface="Consolas"/>
              </a:rPr>
            </a:br>
            <a:endParaRPr b="1" i="0" sz="4400" u="none" cap="none" strike="noStrike">
              <a:solidFill>
                <a:schemeClr val="dk1"/>
              </a:solidFill>
              <a:latin typeface="Consolas"/>
              <a:ea typeface="Consolas"/>
              <a:cs typeface="Consolas"/>
              <a:sym typeface="Consolas"/>
            </a:endParaRPr>
          </a:p>
        </p:txBody>
      </p:sp>
      <p:sp>
        <p:nvSpPr>
          <p:cNvPr id="156" name="Google Shape;156;p1"/>
          <p:cNvSpPr txBox="1"/>
          <p:nvPr/>
        </p:nvSpPr>
        <p:spPr>
          <a:xfrm>
            <a:off x="0" y="1219200"/>
            <a:ext cx="9112250" cy="250837"/>
          </a:xfrm>
          <a:prstGeom prst="rect">
            <a:avLst/>
          </a:prstGeom>
          <a:gradFill>
            <a:gsLst>
              <a:gs pos="0">
                <a:srgbClr val="000082">
                  <a:alpha val="38823"/>
                </a:srgbClr>
              </a:gs>
              <a:gs pos="30000">
                <a:srgbClr val="66008F"/>
              </a:gs>
              <a:gs pos="64999">
                <a:srgbClr val="BA0066"/>
              </a:gs>
              <a:gs pos="89999">
                <a:srgbClr val="FF0000"/>
              </a:gs>
              <a:gs pos="100000">
                <a:srgbClr val="FF8200"/>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b="0" i="0" lang="en-US" sz="4400" u="none" cap="none" strike="noStrike">
                <a:solidFill>
                  <a:schemeClr val="dk1"/>
                </a:solidFill>
                <a:latin typeface="Consolas"/>
                <a:ea typeface="Consolas"/>
                <a:cs typeface="Consolas"/>
                <a:sym typeface="Consolas"/>
              </a:rPr>
            </a:br>
            <a:endParaRPr b="1" i="0" sz="4400" u="none" cap="none" strike="noStrike">
              <a:solidFill>
                <a:schemeClr val="dk1"/>
              </a:solidFill>
              <a:latin typeface="Consolas"/>
              <a:ea typeface="Consolas"/>
              <a:cs typeface="Consolas"/>
              <a:sym typeface="Consolas"/>
            </a:endParaRPr>
          </a:p>
        </p:txBody>
      </p:sp>
      <p:sp>
        <p:nvSpPr>
          <p:cNvPr id="157" name="Google Shape;157;p1"/>
          <p:cNvSpPr/>
          <p:nvPr/>
        </p:nvSpPr>
        <p:spPr>
          <a:xfrm>
            <a:off x="0" y="0"/>
            <a:ext cx="9144001" cy="1219200"/>
          </a:xfrm>
          <a:prstGeom prst="rect">
            <a:avLst/>
          </a:prstGeom>
          <a:solidFill>
            <a:schemeClr val="lt1"/>
          </a:solidFill>
          <a:ln cap="flat" cmpd="sng" w="19050">
            <a:solidFill>
              <a:srgbClr val="5C98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161939_125292960909946_809416865_n.jpg" id="158" name="Google Shape;158;p1"/>
          <p:cNvPicPr preferRelativeResize="0"/>
          <p:nvPr/>
        </p:nvPicPr>
        <p:blipFill rotWithShape="1">
          <a:blip r:embed="rId3">
            <a:alphaModFix/>
          </a:blip>
          <a:srcRect b="0" l="0" r="0" t="0"/>
          <a:stretch/>
        </p:blipFill>
        <p:spPr>
          <a:xfrm>
            <a:off x="381000" y="0"/>
            <a:ext cx="1143000" cy="1143000"/>
          </a:xfrm>
          <a:prstGeom prst="rect">
            <a:avLst/>
          </a:prstGeom>
          <a:noFill/>
          <a:ln>
            <a:noFill/>
          </a:ln>
        </p:spPr>
      </p:pic>
      <p:sp>
        <p:nvSpPr>
          <p:cNvPr id="159" name="Google Shape;159;p1"/>
          <p:cNvSpPr txBox="1"/>
          <p:nvPr/>
        </p:nvSpPr>
        <p:spPr>
          <a:xfrm>
            <a:off x="6927" y="2031272"/>
            <a:ext cx="9144000" cy="188118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4400" u="none" cap="none" strike="noStrike">
                <a:solidFill>
                  <a:srgbClr val="FF0000"/>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b="1" i="0" lang="en-US" sz="4400" u="none" cap="none" strike="noStrike">
                <a:solidFill>
                  <a:srgbClr val="FF0000"/>
                </a:solidFill>
                <a:latin typeface="Times New Roman"/>
                <a:ea typeface="Times New Roman"/>
                <a:cs typeface="Times New Roman"/>
                <a:sym typeface="Times New Roman"/>
              </a:rPr>
              <a:t>SỎI TÚI MẬT</a:t>
            </a:r>
            <a:endParaRPr b="1" i="0" sz="4400" u="none" cap="none" strike="noStrike">
              <a:solidFill>
                <a:srgbClr val="FF0000"/>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0" i="0" sz="4800" u="none" cap="none" strike="noStrike">
              <a:solidFill>
                <a:srgbClr val="FF0000"/>
              </a:solidFill>
              <a:latin typeface="Arial"/>
              <a:ea typeface="Arial"/>
              <a:cs typeface="Arial"/>
              <a:sym typeface="Arial"/>
            </a:endParaRPr>
          </a:p>
        </p:txBody>
      </p:sp>
      <p:sp>
        <p:nvSpPr>
          <p:cNvPr id="160" name="Google Shape;160;p1"/>
          <p:cNvSpPr txBox="1"/>
          <p:nvPr/>
        </p:nvSpPr>
        <p:spPr>
          <a:xfrm>
            <a:off x="3276600" y="4572000"/>
            <a:ext cx="5562600" cy="193899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FFFF00"/>
              </a:buClr>
              <a:buSzPts val="3000"/>
              <a:buFont typeface="Noto Sans Symbols"/>
              <a:buNone/>
            </a:pPr>
            <a:r>
              <a:rPr b="0" i="1" lang="en-US" sz="3000" u="none" cap="none" strike="noStrike">
                <a:solidFill>
                  <a:srgbClr val="FFFF00"/>
                </a:solidFill>
                <a:latin typeface="Times New Roman"/>
                <a:ea typeface="Times New Roman"/>
                <a:cs typeface="Times New Roman"/>
                <a:sym typeface="Times New Roman"/>
              </a:rPr>
              <a:t>Giảng viên </a:t>
            </a:r>
            <a:r>
              <a:rPr b="1" i="0" lang="en-US" sz="3000" u="none" cap="none" strike="noStrike">
                <a:solidFill>
                  <a:srgbClr val="FFFF00"/>
                </a:solidFill>
                <a:latin typeface="Times New Roman"/>
                <a:ea typeface="Times New Roman"/>
                <a:cs typeface="Times New Roman"/>
                <a:sym typeface="Times New Roman"/>
              </a:rPr>
              <a:t>: </a:t>
            </a:r>
            <a:r>
              <a:rPr b="1" i="1" lang="en-US" sz="3000" u="none" cap="none" strike="noStrike">
                <a:solidFill>
                  <a:srgbClr val="FFFF00"/>
                </a:solidFill>
                <a:latin typeface="Times New Roman"/>
                <a:ea typeface="Times New Roman"/>
                <a:cs typeface="Times New Roman"/>
                <a:sym typeface="Times New Roman"/>
              </a:rPr>
              <a:t>Lê Quan Anh Tuấn, Vũ Quang Hưng, </a:t>
            </a:r>
            <a:endParaRPr/>
          </a:p>
          <a:p>
            <a:pPr indent="0" lvl="0" marL="0" marR="0" rtl="0" algn="r">
              <a:spcBef>
                <a:spcPts val="0"/>
              </a:spcBef>
              <a:spcAft>
                <a:spcPts val="0"/>
              </a:spcAft>
              <a:buClr>
                <a:srgbClr val="FFFF00"/>
              </a:buClr>
              <a:buSzPts val="3000"/>
              <a:buFont typeface="Noto Sans Symbols"/>
              <a:buNone/>
            </a:pPr>
            <a:r>
              <a:rPr b="1" i="1" lang="en-US" sz="3000" u="none" cap="none" strike="noStrike">
                <a:solidFill>
                  <a:srgbClr val="FFFF00"/>
                </a:solidFill>
                <a:latin typeface="Times New Roman"/>
                <a:ea typeface="Times New Roman"/>
                <a:cs typeface="Times New Roman"/>
                <a:sym typeface="Times New Roman"/>
              </a:rPr>
              <a:t>Trần Hồ</a:t>
            </a:r>
            <a:endParaRPr b="1" i="1" sz="3000" u="none" cap="none" strike="noStrike">
              <a:solidFill>
                <a:srgbClr val="FFFF00"/>
              </a:solidFill>
              <a:latin typeface="Times New Roman"/>
              <a:ea typeface="Times New Roman"/>
              <a:cs typeface="Times New Roman"/>
              <a:sym typeface="Times New Roman"/>
            </a:endParaRPr>
          </a:p>
          <a:p>
            <a:pPr indent="0" lvl="0" marL="0" marR="0" rtl="0" algn="r">
              <a:spcBef>
                <a:spcPts val="0"/>
              </a:spcBef>
              <a:spcAft>
                <a:spcPts val="0"/>
              </a:spcAft>
              <a:buClr>
                <a:schemeClr val="lt1"/>
              </a:buClr>
              <a:buSzPts val="3000"/>
              <a:buFont typeface="Noto Sans Symbols"/>
              <a:buNone/>
            </a:pPr>
            <a:r>
              <a:rPr b="1" i="1" lang="en-US" sz="3000" u="none" cap="none" strike="noStrike">
                <a:solidFill>
                  <a:schemeClr val="lt1"/>
                </a:solidFill>
                <a:latin typeface="Times New Roman"/>
                <a:ea typeface="Times New Roman"/>
                <a:cs typeface="Times New Roman"/>
                <a:sym typeface="Times New Roman"/>
              </a:rPr>
              <a:t>Đối tượng: Y6</a:t>
            </a:r>
            <a:endParaRPr/>
          </a:p>
        </p:txBody>
      </p:sp>
      <p:sp>
        <p:nvSpPr>
          <p:cNvPr id="161" name="Google Shape;161;p1"/>
          <p:cNvSpPr txBox="1"/>
          <p:nvPr/>
        </p:nvSpPr>
        <p:spPr>
          <a:xfrm>
            <a:off x="1752600" y="304800"/>
            <a:ext cx="7391400" cy="533400"/>
          </a:xfrm>
          <a:prstGeom prst="rect">
            <a:avLst/>
          </a:prstGeom>
          <a:noFill/>
          <a:ln>
            <a:noFill/>
          </a:ln>
        </p:spPr>
        <p:txBody>
          <a:bodyPr anchorCtr="0" anchor="t" bIns="45700" lIns="91425" spcFirstLastPara="1" rIns="91425" wrap="square" tIns="45700">
            <a:noAutofit/>
          </a:bodyPr>
          <a:lstStyle/>
          <a:p>
            <a:pPr indent="-342899" lvl="0" marL="411163" marR="0" rtl="0" algn="l">
              <a:spcBef>
                <a:spcPts val="0"/>
              </a:spcBef>
              <a:spcAft>
                <a:spcPts val="0"/>
              </a:spcAft>
              <a:buNone/>
            </a:pPr>
            <a:r>
              <a:rPr b="1" i="0" lang="en-US" sz="2800" u="none" cap="none" strike="noStrike">
                <a:solidFill>
                  <a:srgbClr val="002060"/>
                </a:solidFill>
                <a:latin typeface="Times New Roman"/>
                <a:ea typeface="Times New Roman"/>
                <a:cs typeface="Times New Roman"/>
                <a:sym typeface="Times New Roman"/>
              </a:rPr>
              <a:t>   Đại Học Y Dược Thành Phố Hồ Chí Minh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0"/>
          <p:cNvSpPr txBox="1"/>
          <p:nvPr/>
        </p:nvSpPr>
        <p:spPr>
          <a:xfrm>
            <a:off x="914400" y="76200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1.1 SIÊU ÂM BỤNG</a:t>
            </a:r>
            <a:endParaRPr/>
          </a:p>
        </p:txBody>
      </p:sp>
      <p:pic>
        <p:nvPicPr>
          <p:cNvPr id="217" name="Google Shape;217;p10"/>
          <p:cNvPicPr preferRelativeResize="0"/>
          <p:nvPr/>
        </p:nvPicPr>
        <p:blipFill rotWithShape="1">
          <a:blip r:embed="rId3">
            <a:alphaModFix/>
          </a:blip>
          <a:srcRect b="0" l="0" r="0" t="0"/>
          <a:stretch/>
        </p:blipFill>
        <p:spPr>
          <a:xfrm>
            <a:off x="2286000" y="1828800"/>
            <a:ext cx="4648200" cy="3581400"/>
          </a:xfrm>
          <a:prstGeom prst="rect">
            <a:avLst/>
          </a:prstGeom>
          <a:noFill/>
          <a:ln>
            <a:noFill/>
          </a:ln>
        </p:spPr>
      </p:pic>
      <p:sp>
        <p:nvSpPr>
          <p:cNvPr id="218" name="Google Shape;218;p10"/>
          <p:cNvSpPr/>
          <p:nvPr/>
        </p:nvSpPr>
        <p:spPr>
          <a:xfrm>
            <a:off x="3049803" y="5492115"/>
            <a:ext cx="38843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imes New Roman"/>
                <a:ea typeface="Times New Roman"/>
                <a:cs typeface="Times New Roman"/>
                <a:sym typeface="Times New Roman"/>
              </a:rPr>
              <a:t>Sỏi túi mật trên siêu âm bụng </a:t>
            </a:r>
            <a:endParaRPr sz="24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1"/>
          <p:cNvSpPr/>
          <p:nvPr/>
        </p:nvSpPr>
        <p:spPr>
          <a:xfrm>
            <a:off x="613869" y="941831"/>
            <a:ext cx="8088474" cy="1384995"/>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Đậm độ sỏi tuỳ thuộc vào hàm lượng canxi chứa trong sỏi.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Độ nhạy và độ đặc hiệu lần lượt là 75,8% và 97,6%. </a:t>
            </a:r>
            <a:endParaRPr/>
          </a:p>
        </p:txBody>
      </p:sp>
      <p:sp>
        <p:nvSpPr>
          <p:cNvPr id="224" name="Google Shape;224;p11"/>
          <p:cNvSpPr txBox="1"/>
          <p:nvPr/>
        </p:nvSpPr>
        <p:spPr>
          <a:xfrm>
            <a:off x="990600" y="388132"/>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1.2 CT SCAN BỤNG</a:t>
            </a:r>
            <a:endParaRPr/>
          </a:p>
        </p:txBody>
      </p:sp>
      <p:pic>
        <p:nvPicPr>
          <p:cNvPr id="225" name="Google Shape;225;p11"/>
          <p:cNvPicPr preferRelativeResize="0"/>
          <p:nvPr/>
        </p:nvPicPr>
        <p:blipFill rotWithShape="1">
          <a:blip r:embed="rId3">
            <a:alphaModFix/>
          </a:blip>
          <a:srcRect b="0" l="0" r="0" t="0"/>
          <a:stretch/>
        </p:blipFill>
        <p:spPr>
          <a:xfrm>
            <a:off x="990600" y="2626048"/>
            <a:ext cx="3200400" cy="2591609"/>
          </a:xfrm>
          <a:prstGeom prst="rect">
            <a:avLst/>
          </a:prstGeom>
          <a:noFill/>
          <a:ln>
            <a:noFill/>
          </a:ln>
        </p:spPr>
      </p:pic>
      <p:pic>
        <p:nvPicPr>
          <p:cNvPr id="226" name="Google Shape;226;p11"/>
          <p:cNvPicPr preferRelativeResize="0"/>
          <p:nvPr/>
        </p:nvPicPr>
        <p:blipFill rotWithShape="1">
          <a:blip r:embed="rId4">
            <a:alphaModFix/>
          </a:blip>
          <a:srcRect b="0" l="0" r="0" t="0"/>
          <a:stretch/>
        </p:blipFill>
        <p:spPr>
          <a:xfrm>
            <a:off x="4873752" y="2604712"/>
            <a:ext cx="3383280" cy="2591609"/>
          </a:xfrm>
          <a:prstGeom prst="rect">
            <a:avLst/>
          </a:prstGeom>
          <a:noFill/>
          <a:ln>
            <a:noFill/>
          </a:ln>
        </p:spPr>
      </p:pic>
      <p:sp>
        <p:nvSpPr>
          <p:cNvPr id="227" name="Google Shape;227;p11"/>
          <p:cNvSpPr/>
          <p:nvPr/>
        </p:nvSpPr>
        <p:spPr>
          <a:xfrm>
            <a:off x="2372106" y="5474207"/>
            <a:ext cx="45720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Sỏi túi mật trên CT Scan (mũi tên) </a:t>
            </a:r>
            <a:endParaRPr sz="24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A: Sỏi hàm lượng Canxi thấp</a:t>
            </a:r>
            <a:endParaRPr sz="24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B: Sỏi hàm lượng Canxi cao</a:t>
            </a:r>
            <a:endParaRPr sz="2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txBox="1"/>
          <p:nvPr/>
        </p:nvSpPr>
        <p:spPr>
          <a:xfrm>
            <a:off x="609600" y="45720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2/ VIÊM TÚI MẬT CẤP</a:t>
            </a:r>
            <a:endParaRPr/>
          </a:p>
        </p:txBody>
      </p:sp>
      <p:sp>
        <p:nvSpPr>
          <p:cNvPr id="233" name="Google Shape;233;p12"/>
          <p:cNvSpPr/>
          <p:nvPr/>
        </p:nvSpPr>
        <p:spPr>
          <a:xfrm>
            <a:off x="627888" y="1956587"/>
            <a:ext cx="8088474" cy="2246769"/>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Đặc điểm: túi mật căng, đường kính ngang &gt; 4cm, vách túi mật dày &gt; 3 mm, có dịch quanh túi mật. Dấu Murphy trên siêu âm (+).</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Độ nhạy và độ đặc hiệu lần lượt là 88% và 80%. </a:t>
            </a:r>
            <a:endParaRPr/>
          </a:p>
        </p:txBody>
      </p:sp>
      <p:sp>
        <p:nvSpPr>
          <p:cNvPr id="234" name="Google Shape;234;p12"/>
          <p:cNvSpPr txBox="1"/>
          <p:nvPr/>
        </p:nvSpPr>
        <p:spPr>
          <a:xfrm>
            <a:off x="990600" y="107951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2.1 SIÊU ÂM BỤNG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nvSpPr>
        <p:spPr>
          <a:xfrm>
            <a:off x="990600" y="68580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2.1 SIÊU ÂM BỤNG</a:t>
            </a:r>
            <a:endParaRPr/>
          </a:p>
        </p:txBody>
      </p:sp>
      <p:pic>
        <p:nvPicPr>
          <p:cNvPr descr="vtm" id="240" name="Google Shape;240;p13"/>
          <p:cNvPicPr preferRelativeResize="0"/>
          <p:nvPr/>
        </p:nvPicPr>
        <p:blipFill rotWithShape="1">
          <a:blip r:embed="rId3">
            <a:alphaModFix/>
          </a:blip>
          <a:srcRect b="0" l="0" r="0" t="0"/>
          <a:stretch/>
        </p:blipFill>
        <p:spPr>
          <a:xfrm>
            <a:off x="2209800" y="2209800"/>
            <a:ext cx="4800600" cy="2819400"/>
          </a:xfrm>
          <a:prstGeom prst="rect">
            <a:avLst/>
          </a:prstGeom>
          <a:noFill/>
          <a:ln>
            <a:noFill/>
          </a:ln>
        </p:spPr>
      </p:pic>
      <p:sp>
        <p:nvSpPr>
          <p:cNvPr id="241" name="Google Shape;241;p13"/>
          <p:cNvSpPr/>
          <p:nvPr/>
        </p:nvSpPr>
        <p:spPr>
          <a:xfrm>
            <a:off x="2057400" y="5181600"/>
            <a:ext cx="53651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imes New Roman"/>
                <a:ea typeface="Times New Roman"/>
                <a:cs typeface="Times New Roman"/>
                <a:sym typeface="Times New Roman"/>
              </a:rPr>
              <a:t>Viêm túi mật cấp do sỏi trên siêu âm bụng</a:t>
            </a:r>
            <a:endParaRPr sz="24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4"/>
          <p:cNvSpPr/>
          <p:nvPr/>
        </p:nvSpPr>
        <p:spPr>
          <a:xfrm>
            <a:off x="613869" y="941831"/>
            <a:ext cx="8088474" cy="1815882"/>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Đặc điểm: túi mật căng, dày thành, tăng tưới máu gan cạnh túi mật (thì động mạch), tụ dịch (hoặc thâm nhiễm mỡ) quanh túi mật .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Độ nhạy và độ đặc hiệu lần lượt là 94% và 59%. </a:t>
            </a:r>
            <a:endParaRPr/>
          </a:p>
        </p:txBody>
      </p:sp>
      <p:sp>
        <p:nvSpPr>
          <p:cNvPr id="247" name="Google Shape;247;p14"/>
          <p:cNvSpPr txBox="1"/>
          <p:nvPr/>
        </p:nvSpPr>
        <p:spPr>
          <a:xfrm>
            <a:off x="990600" y="388132"/>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2.2 CT SCAN BỤNG</a:t>
            </a:r>
            <a:endParaRPr/>
          </a:p>
        </p:txBody>
      </p:sp>
      <p:pic>
        <p:nvPicPr>
          <p:cNvPr id="248" name="Google Shape;248;p14"/>
          <p:cNvPicPr preferRelativeResize="0"/>
          <p:nvPr/>
        </p:nvPicPr>
        <p:blipFill rotWithShape="1">
          <a:blip r:embed="rId3">
            <a:alphaModFix/>
          </a:blip>
          <a:srcRect b="0" l="0" r="0" t="0"/>
          <a:stretch/>
        </p:blipFill>
        <p:spPr>
          <a:xfrm>
            <a:off x="777557" y="3045359"/>
            <a:ext cx="3880549" cy="2652852"/>
          </a:xfrm>
          <a:prstGeom prst="rect">
            <a:avLst/>
          </a:prstGeom>
          <a:noFill/>
          <a:ln>
            <a:noFill/>
          </a:ln>
        </p:spPr>
      </p:pic>
      <p:sp>
        <p:nvSpPr>
          <p:cNvPr id="249" name="Google Shape;249;p14"/>
          <p:cNvSpPr/>
          <p:nvPr/>
        </p:nvSpPr>
        <p:spPr>
          <a:xfrm>
            <a:off x="1142111" y="5698211"/>
            <a:ext cx="315144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imes New Roman"/>
                <a:ea typeface="Times New Roman"/>
                <a:cs typeface="Times New Roman"/>
                <a:sym typeface="Times New Roman"/>
              </a:rPr>
              <a:t>Viêm túi mật cấp do sỏi </a:t>
            </a:r>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trên CT Scan</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pic>
        <p:nvPicPr>
          <p:cNvPr id="250" name="Google Shape;250;p14"/>
          <p:cNvPicPr preferRelativeResize="0"/>
          <p:nvPr/>
        </p:nvPicPr>
        <p:blipFill rotWithShape="1">
          <a:blip r:embed="rId4">
            <a:alphaModFix/>
          </a:blip>
          <a:srcRect b="22415" l="67058" r="5500" t="27090"/>
          <a:stretch/>
        </p:blipFill>
        <p:spPr>
          <a:xfrm>
            <a:off x="5145162" y="3555099"/>
            <a:ext cx="3313038" cy="2143112"/>
          </a:xfrm>
          <a:prstGeom prst="rect">
            <a:avLst/>
          </a:prstGeom>
          <a:noFill/>
          <a:ln>
            <a:noFill/>
          </a:ln>
        </p:spPr>
      </p:pic>
      <p:sp>
        <p:nvSpPr>
          <p:cNvPr id="251" name="Google Shape;251;p14"/>
          <p:cNvSpPr/>
          <p:nvPr/>
        </p:nvSpPr>
        <p:spPr>
          <a:xfrm>
            <a:off x="4515681" y="5759766"/>
            <a:ext cx="457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Viêm túi mật cấp với hình ảnh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tăng tưới máu gan cạnh túi mật (đầu mũi tên)</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5"/>
          <p:cNvSpPr txBox="1"/>
          <p:nvPr/>
        </p:nvSpPr>
        <p:spPr>
          <a:xfrm>
            <a:off x="609600" y="457200"/>
            <a:ext cx="4953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3/ VIÊM TÚI MẬT HOẠI TỬ</a:t>
            </a:r>
            <a:endParaRPr/>
          </a:p>
        </p:txBody>
      </p:sp>
      <p:sp>
        <p:nvSpPr>
          <p:cNvPr id="257" name="Google Shape;257;p15"/>
          <p:cNvSpPr/>
          <p:nvPr/>
        </p:nvSpPr>
        <p:spPr>
          <a:xfrm>
            <a:off x="627887" y="1848311"/>
            <a:ext cx="8088474" cy="954107"/>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Đặc điểm: Niêm mạc bị bong ra khỏi thành túi mật, có dạng màng (vách mỏng) trong lòng túi mật. </a:t>
            </a:r>
            <a:endParaRPr/>
          </a:p>
        </p:txBody>
      </p:sp>
      <p:sp>
        <p:nvSpPr>
          <p:cNvPr id="258" name="Google Shape;258;p15"/>
          <p:cNvSpPr txBox="1"/>
          <p:nvPr/>
        </p:nvSpPr>
        <p:spPr>
          <a:xfrm>
            <a:off x="990600" y="107951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3.1 SIÊU ÂM BỤNG</a:t>
            </a:r>
            <a:endParaRPr/>
          </a:p>
        </p:txBody>
      </p:sp>
      <p:sp>
        <p:nvSpPr>
          <p:cNvPr id="259" name="Google Shape;259;p15"/>
          <p:cNvSpPr/>
          <p:nvPr/>
        </p:nvSpPr>
        <p:spPr>
          <a:xfrm>
            <a:off x="3200399" y="3047999"/>
            <a:ext cx="15175149"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Image" id="260" name="Google Shape;260;p15"/>
          <p:cNvPicPr preferRelativeResize="0"/>
          <p:nvPr/>
        </p:nvPicPr>
        <p:blipFill rotWithShape="1">
          <a:blip r:embed="rId3">
            <a:alphaModFix/>
          </a:blip>
          <a:srcRect b="6165" l="53911" r="2363" t="6629"/>
          <a:stretch/>
        </p:blipFill>
        <p:spPr>
          <a:xfrm>
            <a:off x="2828084" y="3070858"/>
            <a:ext cx="3688081" cy="31496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6"/>
          <p:cNvSpPr/>
          <p:nvPr/>
        </p:nvSpPr>
        <p:spPr>
          <a:xfrm>
            <a:off x="709149" y="1071390"/>
            <a:ext cx="8088474" cy="954107"/>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Đặc điểm: Vùng không bắt thuốc trên phim có cản quang là vùng túi mật thiếu máu, hoại tử. </a:t>
            </a:r>
            <a:endParaRPr sz="2800">
              <a:solidFill>
                <a:schemeClr val="lt1"/>
              </a:solidFill>
              <a:latin typeface="Times New Roman"/>
              <a:ea typeface="Times New Roman"/>
              <a:cs typeface="Times New Roman"/>
              <a:sym typeface="Times New Roman"/>
            </a:endParaRPr>
          </a:p>
        </p:txBody>
      </p:sp>
      <p:sp>
        <p:nvSpPr>
          <p:cNvPr id="266" name="Google Shape;266;p16"/>
          <p:cNvSpPr txBox="1"/>
          <p:nvPr/>
        </p:nvSpPr>
        <p:spPr>
          <a:xfrm>
            <a:off x="990600" y="388132"/>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3.2 CT SCAN BỤNG</a:t>
            </a:r>
            <a:endParaRPr/>
          </a:p>
        </p:txBody>
      </p:sp>
      <p:pic>
        <p:nvPicPr>
          <p:cNvPr id="267" name="Google Shape;267;p16"/>
          <p:cNvPicPr preferRelativeResize="0"/>
          <p:nvPr/>
        </p:nvPicPr>
        <p:blipFill rotWithShape="1">
          <a:blip r:embed="rId3">
            <a:alphaModFix/>
          </a:blip>
          <a:srcRect b="0" l="0" r="0" t="0"/>
          <a:stretch/>
        </p:blipFill>
        <p:spPr>
          <a:xfrm>
            <a:off x="1743519" y="2314541"/>
            <a:ext cx="6266561" cy="2484020"/>
          </a:xfrm>
          <a:prstGeom prst="rect">
            <a:avLst/>
          </a:prstGeom>
          <a:noFill/>
          <a:ln>
            <a:noFill/>
          </a:ln>
        </p:spPr>
      </p:pic>
      <p:sp>
        <p:nvSpPr>
          <p:cNvPr id="268" name="Google Shape;268;p16"/>
          <p:cNvSpPr/>
          <p:nvPr/>
        </p:nvSpPr>
        <p:spPr>
          <a:xfrm>
            <a:off x="709149" y="5087605"/>
            <a:ext cx="7901451"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Viêm túi mật hoại tử trên CT Scan</a:t>
            </a:r>
            <a:endParaRPr sz="2400">
              <a:solidFill>
                <a:schemeClr val="lt1"/>
              </a:solidFill>
              <a:latin typeface="Calibri"/>
              <a:ea typeface="Calibri"/>
              <a:cs typeface="Calibri"/>
              <a:sym typeface="Calibri"/>
            </a:endParaRPr>
          </a:p>
          <a:p>
            <a:pPr indent="45720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A: Phim không cản quang</a:t>
            </a:r>
            <a:endParaRPr sz="2400">
              <a:solidFill>
                <a:schemeClr val="lt1"/>
              </a:solidFill>
              <a:latin typeface="Calibri"/>
              <a:ea typeface="Calibri"/>
              <a:cs typeface="Calibri"/>
              <a:sym typeface="Calibri"/>
            </a:endParaRPr>
          </a:p>
          <a:p>
            <a:pPr indent="0" lvl="0" marL="45720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B: Phim thì động mạch với những vị trí không bắt thuốc tương phản do viêm hoại tử (mũi tên)</a:t>
            </a:r>
            <a:endParaRPr sz="24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7"/>
          <p:cNvSpPr txBox="1"/>
          <p:nvPr/>
        </p:nvSpPr>
        <p:spPr>
          <a:xfrm>
            <a:off x="990600" y="388132"/>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3.2 CT SCAN BỤNG</a:t>
            </a:r>
            <a:endParaRPr/>
          </a:p>
        </p:txBody>
      </p:sp>
      <p:sp>
        <p:nvSpPr>
          <p:cNvPr id="274" name="Google Shape;274;p17"/>
          <p:cNvSpPr/>
          <p:nvPr/>
        </p:nvSpPr>
        <p:spPr>
          <a:xfrm>
            <a:off x="1752600" y="1219199"/>
            <a:ext cx="24251478"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Image" id="275" name="Google Shape;275;p17"/>
          <p:cNvPicPr preferRelativeResize="0"/>
          <p:nvPr/>
        </p:nvPicPr>
        <p:blipFill rotWithShape="1">
          <a:blip r:embed="rId3">
            <a:alphaModFix/>
          </a:blip>
          <a:srcRect b="5968" l="55357" r="2196" t="6438"/>
          <a:stretch/>
        </p:blipFill>
        <p:spPr>
          <a:xfrm>
            <a:off x="2362200" y="1164336"/>
            <a:ext cx="4419600" cy="4513470"/>
          </a:xfrm>
          <a:prstGeom prst="rect">
            <a:avLst/>
          </a:prstGeom>
          <a:noFill/>
          <a:ln>
            <a:noFill/>
          </a:ln>
        </p:spPr>
      </p:pic>
      <p:sp>
        <p:nvSpPr>
          <p:cNvPr id="276" name="Google Shape;276;p17"/>
          <p:cNvSpPr/>
          <p:nvPr/>
        </p:nvSpPr>
        <p:spPr>
          <a:xfrm>
            <a:off x="1714500" y="5732669"/>
            <a:ext cx="6324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Viêm phúc mạc mật do viêm túi mật hoại tử với dịch quanh túi mật trên CT Scan (đầu mũi tên)</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8"/>
          <p:cNvSpPr txBox="1"/>
          <p:nvPr/>
        </p:nvSpPr>
        <p:spPr>
          <a:xfrm>
            <a:off x="609600" y="457200"/>
            <a:ext cx="6858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4/ VIÊM TÚI MẬT HOẠI THƯ SINH HƠI</a:t>
            </a:r>
            <a:endParaRPr/>
          </a:p>
        </p:txBody>
      </p:sp>
      <p:sp>
        <p:nvSpPr>
          <p:cNvPr id="282" name="Google Shape;282;p18"/>
          <p:cNvSpPr/>
          <p:nvPr/>
        </p:nvSpPr>
        <p:spPr>
          <a:xfrm>
            <a:off x="633984" y="1905000"/>
            <a:ext cx="8088474" cy="954107"/>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Đặc điểm: có hình ảnh hơi trong thành hay trong lòng túi mật. </a:t>
            </a:r>
            <a:endParaRPr/>
          </a:p>
        </p:txBody>
      </p:sp>
      <p:sp>
        <p:nvSpPr>
          <p:cNvPr id="283" name="Google Shape;283;p18"/>
          <p:cNvSpPr txBox="1"/>
          <p:nvPr/>
        </p:nvSpPr>
        <p:spPr>
          <a:xfrm>
            <a:off x="990600" y="107951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4.1 SIÊU ÂM BỤNG</a:t>
            </a:r>
            <a:endParaRPr/>
          </a:p>
        </p:txBody>
      </p:sp>
      <p:sp>
        <p:nvSpPr>
          <p:cNvPr id="284" name="Google Shape;284;p18"/>
          <p:cNvSpPr/>
          <p:nvPr/>
        </p:nvSpPr>
        <p:spPr>
          <a:xfrm>
            <a:off x="3200399" y="3047999"/>
            <a:ext cx="15175149"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page4image2000" id="285" name="Google Shape;285;p18"/>
          <p:cNvPicPr preferRelativeResize="0"/>
          <p:nvPr/>
        </p:nvPicPr>
        <p:blipFill rotWithShape="1">
          <a:blip r:embed="rId3">
            <a:alphaModFix/>
          </a:blip>
          <a:srcRect b="0" l="0" r="0" t="0"/>
          <a:stretch/>
        </p:blipFill>
        <p:spPr>
          <a:xfrm>
            <a:off x="2667000" y="2859107"/>
            <a:ext cx="4008688" cy="3059262"/>
          </a:xfrm>
          <a:prstGeom prst="rect">
            <a:avLst/>
          </a:prstGeom>
          <a:noFill/>
          <a:ln>
            <a:noFill/>
          </a:ln>
        </p:spPr>
      </p:pic>
      <p:sp>
        <p:nvSpPr>
          <p:cNvPr id="286" name="Google Shape;286;p18"/>
          <p:cNvSpPr/>
          <p:nvPr/>
        </p:nvSpPr>
        <p:spPr>
          <a:xfrm>
            <a:off x="1999460" y="5918369"/>
            <a:ext cx="550785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Viêm túi mật hoại thư sinh hơi trên siêu âm</a:t>
            </a:r>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với hơi trong lòng túi mật (mũi tên)</a:t>
            </a:r>
            <a:endParaRPr sz="24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9"/>
          <p:cNvSpPr/>
          <p:nvPr/>
        </p:nvSpPr>
        <p:spPr>
          <a:xfrm>
            <a:off x="709149" y="1071390"/>
            <a:ext cx="8088474" cy="954107"/>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Đặc điểm: Ngoài các dấu hiệu viêm túi mật cấp, còn có hình ảnh hơi trong thành hay trong lòng túi mật. </a:t>
            </a:r>
            <a:endParaRPr sz="2800">
              <a:solidFill>
                <a:schemeClr val="lt1"/>
              </a:solidFill>
              <a:latin typeface="Times New Roman"/>
              <a:ea typeface="Times New Roman"/>
              <a:cs typeface="Times New Roman"/>
              <a:sym typeface="Times New Roman"/>
            </a:endParaRPr>
          </a:p>
        </p:txBody>
      </p:sp>
      <p:sp>
        <p:nvSpPr>
          <p:cNvPr id="292" name="Google Shape;292;p19"/>
          <p:cNvSpPr txBox="1"/>
          <p:nvPr/>
        </p:nvSpPr>
        <p:spPr>
          <a:xfrm>
            <a:off x="990600" y="388132"/>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4.2 CT SCAN BỤNG</a:t>
            </a:r>
            <a:endParaRPr/>
          </a:p>
        </p:txBody>
      </p:sp>
      <p:sp>
        <p:nvSpPr>
          <p:cNvPr id="293" name="Google Shape;293;p19"/>
          <p:cNvSpPr/>
          <p:nvPr/>
        </p:nvSpPr>
        <p:spPr>
          <a:xfrm>
            <a:off x="2590799" y="3135701"/>
            <a:ext cx="19413415"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19"/>
          <p:cNvSpPr/>
          <p:nvPr/>
        </p:nvSpPr>
        <p:spPr>
          <a:xfrm>
            <a:off x="1950952" y="5918369"/>
            <a:ext cx="560486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Viêm túi mật hoại thư sinh hơi trên CT Scan</a:t>
            </a:r>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với hơi trong lòng túi mật (mũi tên)</a:t>
            </a:r>
            <a:endParaRPr sz="2400">
              <a:solidFill>
                <a:schemeClr val="lt1"/>
              </a:solidFill>
              <a:latin typeface="Arial"/>
              <a:ea typeface="Arial"/>
              <a:cs typeface="Arial"/>
              <a:sym typeface="Arial"/>
            </a:endParaRPr>
          </a:p>
        </p:txBody>
      </p:sp>
      <p:sp>
        <p:nvSpPr>
          <p:cNvPr id="295" name="Google Shape;295;p19"/>
          <p:cNvSpPr/>
          <p:nvPr/>
        </p:nvSpPr>
        <p:spPr>
          <a:xfrm>
            <a:off x="2997200" y="2499539"/>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Image" id="296" name="Google Shape;296;p19"/>
          <p:cNvPicPr preferRelativeResize="0"/>
          <p:nvPr/>
        </p:nvPicPr>
        <p:blipFill rotWithShape="1">
          <a:blip r:embed="rId3">
            <a:alphaModFix/>
          </a:blip>
          <a:srcRect b="48522" l="0" r="0" t="3677"/>
          <a:stretch/>
        </p:blipFill>
        <p:spPr>
          <a:xfrm>
            <a:off x="2365785" y="2228995"/>
            <a:ext cx="4775200" cy="36136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
          <p:cNvSpPr txBox="1"/>
          <p:nvPr>
            <p:ph idx="4294967295" type="title"/>
          </p:nvPr>
        </p:nvSpPr>
        <p:spPr>
          <a:xfrm>
            <a:off x="609600" y="512763"/>
            <a:ext cx="7772400"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F0000"/>
                </a:solidFill>
                <a:latin typeface="Times New Roman"/>
                <a:ea typeface="Times New Roman"/>
                <a:cs typeface="Times New Roman"/>
                <a:sym typeface="Times New Roman"/>
              </a:rPr>
              <a:t>MỤC TIÊU</a:t>
            </a:r>
            <a:endParaRPr b="1">
              <a:solidFill>
                <a:srgbClr val="FF0000"/>
              </a:solidFill>
              <a:latin typeface="Times New Roman"/>
              <a:ea typeface="Times New Roman"/>
              <a:cs typeface="Times New Roman"/>
              <a:sym typeface="Times New Roman"/>
            </a:endParaRPr>
          </a:p>
        </p:txBody>
      </p:sp>
      <p:sp>
        <p:nvSpPr>
          <p:cNvPr id="167" name="Google Shape;167;p2"/>
          <p:cNvSpPr txBox="1"/>
          <p:nvPr/>
        </p:nvSpPr>
        <p:spPr>
          <a:xfrm>
            <a:off x="381000" y="1459820"/>
            <a:ext cx="8658225" cy="56938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800" u="none" cap="none" strike="noStrike">
                <a:solidFill>
                  <a:schemeClr val="lt1"/>
                </a:solidFill>
                <a:latin typeface="Times New Roman"/>
                <a:ea typeface="Times New Roman"/>
                <a:cs typeface="Times New Roman"/>
                <a:sym typeface="Times New Roman"/>
              </a:rPr>
              <a:t>1. Trình bày được lâm sàng, cận lâm sàng chẩn đoán sỏi túi mật. </a:t>
            </a:r>
            <a:endParaRPr/>
          </a:p>
          <a:p>
            <a:pPr indent="0" lvl="0" marL="0" marR="0" rtl="0" algn="l">
              <a:spcBef>
                <a:spcPts val="1400"/>
              </a:spcBef>
              <a:spcAft>
                <a:spcPts val="0"/>
              </a:spcAft>
              <a:buNone/>
            </a:pPr>
            <a:r>
              <a:rPr b="0" i="1" lang="en-US" sz="2800" u="none" cap="none" strike="noStrike">
                <a:solidFill>
                  <a:schemeClr val="lt1"/>
                </a:solidFill>
                <a:latin typeface="Times New Roman"/>
                <a:ea typeface="Times New Roman"/>
                <a:cs typeface="Times New Roman"/>
                <a:sym typeface="Times New Roman"/>
              </a:rPr>
              <a:t>2. Trình bày được lâm sàng, cận lâm sàng chẩn đoán biến chứng viêm túi mật cấp, viêm túi mật mạn. </a:t>
            </a:r>
            <a:endParaRPr/>
          </a:p>
          <a:p>
            <a:pPr indent="0" lvl="0" marL="0" marR="0" rtl="0" algn="l">
              <a:spcBef>
                <a:spcPts val="1400"/>
              </a:spcBef>
              <a:spcAft>
                <a:spcPts val="0"/>
              </a:spcAft>
              <a:buNone/>
            </a:pPr>
            <a:r>
              <a:rPr b="0" i="1" lang="en-US" sz="2800" u="none" cap="none" strike="noStrike">
                <a:solidFill>
                  <a:schemeClr val="lt1"/>
                </a:solidFill>
                <a:latin typeface="Times New Roman"/>
                <a:ea typeface="Times New Roman"/>
                <a:cs typeface="Times New Roman"/>
                <a:sym typeface="Times New Roman"/>
              </a:rPr>
              <a:t>3. Nêu chỉ định điều trị sỏi túi mật.</a:t>
            </a:r>
            <a:endParaRPr/>
          </a:p>
          <a:p>
            <a:pPr indent="0" lvl="0" marL="0" marR="0" rtl="0" algn="l">
              <a:spcBef>
                <a:spcPts val="1400"/>
              </a:spcBef>
              <a:spcAft>
                <a:spcPts val="0"/>
              </a:spcAft>
              <a:buNone/>
            </a:pPr>
            <a:r>
              <a:rPr b="0" i="1" lang="en-US" sz="2800" u="none" cap="none" strike="noStrike">
                <a:solidFill>
                  <a:schemeClr val="lt1"/>
                </a:solidFill>
                <a:latin typeface="Times New Roman"/>
                <a:ea typeface="Times New Roman"/>
                <a:cs typeface="Times New Roman"/>
                <a:sym typeface="Times New Roman"/>
              </a:rPr>
              <a:t>4. Trình bày các phương pháp điều trị sỏi túi mật.</a:t>
            </a:r>
            <a:endParaRPr/>
          </a:p>
          <a:p>
            <a:pPr indent="0" lvl="0" marL="0" marR="0" rtl="0" algn="l">
              <a:spcBef>
                <a:spcPts val="1400"/>
              </a:spcBef>
              <a:spcAft>
                <a:spcPts val="0"/>
              </a:spcAft>
              <a:buNone/>
            </a:pPr>
            <a:r>
              <a:rPr b="0" i="1" lang="en-US" sz="2800" u="none" cap="none" strike="noStrike">
                <a:solidFill>
                  <a:schemeClr val="lt1"/>
                </a:solidFill>
                <a:latin typeface="Times New Roman"/>
                <a:ea typeface="Times New Roman"/>
                <a:cs typeface="Times New Roman"/>
                <a:sym typeface="Times New Roman"/>
              </a:rPr>
              <a:t>5. Trình bày phác đồ điều trị viêm túi mật cấp theo Tokyo Guidelines 2018.</a:t>
            </a:r>
            <a:endParaRPr/>
          </a:p>
          <a:p>
            <a:pPr indent="0" lvl="0" marL="0" marR="0" rtl="0" algn="l">
              <a:spcBef>
                <a:spcPts val="1400"/>
              </a:spcBef>
              <a:spcAft>
                <a:spcPts val="0"/>
              </a:spcAft>
              <a:buNone/>
            </a:pPr>
            <a:r>
              <a:t/>
            </a:r>
            <a:endParaRPr b="0" i="1" sz="2800" u="none" cap="none" strike="noStrike">
              <a:solidFill>
                <a:schemeClr val="lt1"/>
              </a:solidFill>
              <a:latin typeface="Times New Roman"/>
              <a:ea typeface="Times New Roman"/>
              <a:cs typeface="Times New Roman"/>
              <a:sym typeface="Times New Roman"/>
            </a:endParaRPr>
          </a:p>
          <a:p>
            <a:pPr indent="0" lvl="0" marL="0" marR="0" rtl="0" algn="l">
              <a:spcBef>
                <a:spcPts val="1400"/>
              </a:spcBef>
              <a:spcAft>
                <a:spcPts val="0"/>
              </a:spcAft>
              <a:buNone/>
            </a:pPr>
            <a:r>
              <a:t/>
            </a:r>
            <a:endParaRPr b="0" i="1" sz="2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0"/>
          <p:cNvSpPr txBox="1"/>
          <p:nvPr/>
        </p:nvSpPr>
        <p:spPr>
          <a:xfrm>
            <a:off x="609600" y="457200"/>
            <a:ext cx="4953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5/ VIÊM TÚI MẬT MẠN</a:t>
            </a:r>
            <a:endParaRPr/>
          </a:p>
        </p:txBody>
      </p:sp>
      <p:sp>
        <p:nvSpPr>
          <p:cNvPr id="302" name="Google Shape;302;p20"/>
          <p:cNvSpPr/>
          <p:nvPr/>
        </p:nvSpPr>
        <p:spPr>
          <a:xfrm>
            <a:off x="633984" y="1905000"/>
            <a:ext cx="8088474" cy="954107"/>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Đặc điểm: túi mật thành dày, co nhỏ, đôi khi xơ teo, khó nhận diện. </a:t>
            </a:r>
            <a:endParaRPr/>
          </a:p>
        </p:txBody>
      </p:sp>
      <p:sp>
        <p:nvSpPr>
          <p:cNvPr id="303" name="Google Shape;303;p20"/>
          <p:cNvSpPr txBox="1"/>
          <p:nvPr/>
        </p:nvSpPr>
        <p:spPr>
          <a:xfrm>
            <a:off x="990600" y="107951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5.1 SIÊU ÂM BỤNG</a:t>
            </a:r>
            <a:endParaRPr/>
          </a:p>
        </p:txBody>
      </p:sp>
      <p:sp>
        <p:nvSpPr>
          <p:cNvPr id="304" name="Google Shape;304;p20"/>
          <p:cNvSpPr/>
          <p:nvPr/>
        </p:nvSpPr>
        <p:spPr>
          <a:xfrm>
            <a:off x="3200399" y="3047999"/>
            <a:ext cx="15175149"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05" name="Google Shape;305;p20"/>
          <p:cNvPicPr preferRelativeResize="0"/>
          <p:nvPr/>
        </p:nvPicPr>
        <p:blipFill rotWithShape="1">
          <a:blip r:embed="rId3">
            <a:alphaModFix/>
          </a:blip>
          <a:srcRect b="0" l="0" r="0" t="0"/>
          <a:stretch/>
        </p:blipFill>
        <p:spPr>
          <a:xfrm>
            <a:off x="2964565" y="2957761"/>
            <a:ext cx="3498850" cy="2698265"/>
          </a:xfrm>
          <a:prstGeom prst="rect">
            <a:avLst/>
          </a:prstGeom>
          <a:noFill/>
          <a:ln>
            <a:noFill/>
          </a:ln>
        </p:spPr>
      </p:pic>
      <p:sp>
        <p:nvSpPr>
          <p:cNvPr id="306" name="Google Shape;306;p20"/>
          <p:cNvSpPr/>
          <p:nvPr/>
        </p:nvSpPr>
        <p:spPr>
          <a:xfrm>
            <a:off x="2340584" y="5754680"/>
            <a:ext cx="474681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Viêm túi mật mạn do sỏi</a:t>
            </a:r>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với thành dày trên siêu âm (mũi tên)</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1"/>
          <p:cNvSpPr/>
          <p:nvPr/>
        </p:nvSpPr>
        <p:spPr>
          <a:xfrm>
            <a:off x="709149" y="1071390"/>
            <a:ext cx="8088474" cy="1815882"/>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Đặc điểm: sỏi túi mật kèm dày thành, tăng bắt thuốc thành túi mật, túi mật co nhỏ, không tăng tưới máu gan cạnh túi mật (thì động mạch), không tụ dịch (hoặc thâm nhiễm mỡ) quanh túi mật. . </a:t>
            </a:r>
            <a:endParaRPr sz="2800">
              <a:solidFill>
                <a:schemeClr val="lt1"/>
              </a:solidFill>
              <a:latin typeface="Times New Roman"/>
              <a:ea typeface="Times New Roman"/>
              <a:cs typeface="Times New Roman"/>
              <a:sym typeface="Times New Roman"/>
            </a:endParaRPr>
          </a:p>
        </p:txBody>
      </p:sp>
      <p:sp>
        <p:nvSpPr>
          <p:cNvPr id="312" name="Google Shape;312;p21"/>
          <p:cNvSpPr txBox="1"/>
          <p:nvPr/>
        </p:nvSpPr>
        <p:spPr>
          <a:xfrm>
            <a:off x="990600" y="388132"/>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5.2 CT SCAN BỤNG</a:t>
            </a:r>
            <a:endParaRPr/>
          </a:p>
        </p:txBody>
      </p:sp>
      <p:sp>
        <p:nvSpPr>
          <p:cNvPr id="313" name="Google Shape;313;p21"/>
          <p:cNvSpPr/>
          <p:nvPr/>
        </p:nvSpPr>
        <p:spPr>
          <a:xfrm>
            <a:off x="2590799" y="3135701"/>
            <a:ext cx="19413415"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page5image1320" id="314" name="Google Shape;314;p21"/>
          <p:cNvPicPr preferRelativeResize="0"/>
          <p:nvPr/>
        </p:nvPicPr>
        <p:blipFill rotWithShape="1">
          <a:blip r:embed="rId3">
            <a:alphaModFix/>
          </a:blip>
          <a:srcRect b="0" l="33010" r="0" t="0"/>
          <a:stretch/>
        </p:blipFill>
        <p:spPr>
          <a:xfrm>
            <a:off x="3000786" y="2917752"/>
            <a:ext cx="3505200" cy="3289495"/>
          </a:xfrm>
          <a:prstGeom prst="rect">
            <a:avLst/>
          </a:prstGeom>
          <a:noFill/>
          <a:ln>
            <a:noFill/>
          </a:ln>
        </p:spPr>
      </p:pic>
      <p:sp>
        <p:nvSpPr>
          <p:cNvPr id="315" name="Google Shape;315;p21"/>
          <p:cNvSpPr/>
          <p:nvPr/>
        </p:nvSpPr>
        <p:spPr>
          <a:xfrm>
            <a:off x="2282774" y="6224843"/>
            <a:ext cx="49412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imes New Roman"/>
                <a:ea typeface="Times New Roman"/>
                <a:cs typeface="Times New Roman"/>
                <a:sym typeface="Times New Roman"/>
              </a:rPr>
              <a:t>Viêm túi mật mạn do sỏi trên CT Scan</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2"/>
          <p:cNvSpPr txBox="1"/>
          <p:nvPr/>
        </p:nvSpPr>
        <p:spPr>
          <a:xfrm>
            <a:off x="293526" y="381000"/>
            <a:ext cx="8901113"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IV. CHẨN ĐOÁN XÁC ĐỊNH</a:t>
            </a:r>
            <a:endParaRPr b="1" sz="2800">
              <a:solidFill>
                <a:srgbClr val="FF0000"/>
              </a:solidFill>
              <a:latin typeface="Times New Roman"/>
              <a:ea typeface="Times New Roman"/>
              <a:cs typeface="Times New Roman"/>
              <a:sym typeface="Times New Roman"/>
            </a:endParaRPr>
          </a:p>
        </p:txBody>
      </p:sp>
      <p:sp>
        <p:nvSpPr>
          <p:cNvPr id="321" name="Google Shape;321;p22"/>
          <p:cNvSpPr txBox="1"/>
          <p:nvPr/>
        </p:nvSpPr>
        <p:spPr>
          <a:xfrm>
            <a:off x="609600" y="1033790"/>
            <a:ext cx="6477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1/ VIÊM TÚI MẬT CẤP</a:t>
            </a:r>
            <a:endParaRPr/>
          </a:p>
        </p:txBody>
      </p:sp>
      <p:sp>
        <p:nvSpPr>
          <p:cNvPr id="322" name="Google Shape;322;p22"/>
          <p:cNvSpPr txBox="1"/>
          <p:nvPr/>
        </p:nvSpPr>
        <p:spPr>
          <a:xfrm>
            <a:off x="990600" y="1625620"/>
            <a:ext cx="770747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1.1 CHẨN ĐOÁN VIÊM TÚI MẬT CẤP THEO TOKYO GUIDELINES 2018</a:t>
            </a:r>
            <a:endParaRPr/>
          </a:p>
        </p:txBody>
      </p:sp>
      <p:sp>
        <p:nvSpPr>
          <p:cNvPr id="323" name="Google Shape;323;p22"/>
          <p:cNvSpPr/>
          <p:nvPr/>
        </p:nvSpPr>
        <p:spPr>
          <a:xfrm>
            <a:off x="990600" y="2663577"/>
            <a:ext cx="7924800" cy="418268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n-US" sz="2200">
                <a:solidFill>
                  <a:schemeClr val="lt1"/>
                </a:solidFill>
                <a:latin typeface="Times New Roman"/>
                <a:ea typeface="Times New Roman"/>
                <a:cs typeface="Times New Roman"/>
                <a:sym typeface="Times New Roman"/>
              </a:rPr>
              <a:t>A. Dấu hiệu viêm khu trú:</a:t>
            </a:r>
            <a:endParaRPr b="1" sz="2200">
              <a:solidFill>
                <a:schemeClr val="lt1"/>
              </a:solidFill>
              <a:latin typeface="Calibri"/>
              <a:ea typeface="Calibri"/>
              <a:cs typeface="Calibri"/>
              <a:sym typeface="Calibri"/>
            </a:endParaRPr>
          </a:p>
          <a:p>
            <a:pPr indent="0" lvl="0" marL="0" marR="0" rtl="0" algn="just">
              <a:lnSpc>
                <a:spcPct val="115000"/>
              </a:lnSpc>
              <a:spcBef>
                <a:spcPts val="1440"/>
              </a:spcBef>
              <a:spcAft>
                <a:spcPts val="0"/>
              </a:spcAft>
              <a:buNone/>
            </a:pPr>
            <a:r>
              <a:rPr lang="en-US" sz="2200">
                <a:solidFill>
                  <a:schemeClr val="lt1"/>
                </a:solidFill>
                <a:latin typeface="Times New Roman"/>
                <a:ea typeface="Times New Roman"/>
                <a:cs typeface="Times New Roman"/>
                <a:sym typeface="Times New Roman"/>
              </a:rPr>
              <a:t>(1) Dấu Murphy’s, (2) ¼ trên phải có khối/ ấn đau/ đề kháng. </a:t>
            </a:r>
            <a:endParaRPr sz="2200">
              <a:solidFill>
                <a:schemeClr val="lt1"/>
              </a:solidFill>
              <a:latin typeface="Calibri"/>
              <a:ea typeface="Calibri"/>
              <a:cs typeface="Calibri"/>
              <a:sym typeface="Calibri"/>
            </a:endParaRPr>
          </a:p>
          <a:p>
            <a:pPr indent="0" lvl="0" marL="0" marR="0" rtl="0" algn="just">
              <a:lnSpc>
                <a:spcPct val="115000"/>
              </a:lnSpc>
              <a:spcBef>
                <a:spcPts val="1440"/>
              </a:spcBef>
              <a:spcAft>
                <a:spcPts val="0"/>
              </a:spcAft>
              <a:buNone/>
            </a:pPr>
            <a:r>
              <a:rPr b="1" lang="en-US" sz="2200">
                <a:solidFill>
                  <a:schemeClr val="lt1"/>
                </a:solidFill>
                <a:latin typeface="Times New Roman"/>
                <a:ea typeface="Times New Roman"/>
                <a:cs typeface="Times New Roman"/>
                <a:sym typeface="Times New Roman"/>
              </a:rPr>
              <a:t>B. Dấu hiệu viêm toàn thân:</a:t>
            </a:r>
            <a:endParaRPr b="1" sz="2200">
              <a:solidFill>
                <a:schemeClr val="lt1"/>
              </a:solidFill>
              <a:latin typeface="Calibri"/>
              <a:ea typeface="Calibri"/>
              <a:cs typeface="Calibri"/>
              <a:sym typeface="Calibri"/>
            </a:endParaRPr>
          </a:p>
          <a:p>
            <a:pPr indent="0" lvl="0" marL="0" marR="0" rtl="0" algn="just">
              <a:lnSpc>
                <a:spcPct val="115000"/>
              </a:lnSpc>
              <a:spcBef>
                <a:spcPts val="1440"/>
              </a:spcBef>
              <a:spcAft>
                <a:spcPts val="0"/>
              </a:spcAft>
              <a:buNone/>
            </a:pPr>
            <a:r>
              <a:rPr lang="en-US" sz="2200">
                <a:solidFill>
                  <a:schemeClr val="lt1"/>
                </a:solidFill>
                <a:latin typeface="Times New Roman"/>
                <a:ea typeface="Times New Roman"/>
                <a:cs typeface="Times New Roman"/>
                <a:sym typeface="Times New Roman"/>
              </a:rPr>
              <a:t>(1) Sốt, (2) Tăng CRP, (3) Tăng bạch cầu .</a:t>
            </a:r>
            <a:endParaRPr sz="2200">
              <a:solidFill>
                <a:schemeClr val="lt1"/>
              </a:solidFill>
              <a:latin typeface="Calibri"/>
              <a:ea typeface="Calibri"/>
              <a:cs typeface="Calibri"/>
              <a:sym typeface="Calibri"/>
            </a:endParaRPr>
          </a:p>
          <a:p>
            <a:pPr indent="0" lvl="0" marL="0" marR="0" rtl="0" algn="just">
              <a:lnSpc>
                <a:spcPct val="115000"/>
              </a:lnSpc>
              <a:spcBef>
                <a:spcPts val="1440"/>
              </a:spcBef>
              <a:spcAft>
                <a:spcPts val="0"/>
              </a:spcAft>
              <a:buNone/>
            </a:pPr>
            <a:r>
              <a:rPr b="1" lang="en-US" sz="2200">
                <a:solidFill>
                  <a:schemeClr val="lt1"/>
                </a:solidFill>
                <a:latin typeface="Times New Roman"/>
                <a:ea typeface="Times New Roman"/>
                <a:cs typeface="Times New Roman"/>
                <a:sym typeface="Times New Roman"/>
              </a:rPr>
              <a:t>C. Hình ảnh học đặc trưng của viêm túi mật cấp</a:t>
            </a:r>
            <a:endParaRPr b="1" sz="2200">
              <a:solidFill>
                <a:schemeClr val="lt1"/>
              </a:solidFill>
              <a:latin typeface="Calibri"/>
              <a:ea typeface="Calibri"/>
              <a:cs typeface="Calibri"/>
              <a:sym typeface="Calibri"/>
            </a:endParaRPr>
          </a:p>
          <a:p>
            <a:pPr indent="-342900" lvl="0" marL="342900" marR="0" rtl="0" algn="just">
              <a:lnSpc>
                <a:spcPct val="115000"/>
              </a:lnSpc>
              <a:spcBef>
                <a:spcPts val="1440"/>
              </a:spcBef>
              <a:spcAft>
                <a:spcPts val="0"/>
              </a:spcAft>
              <a:buClr>
                <a:schemeClr val="lt1"/>
              </a:buClr>
              <a:buSzPts val="2200"/>
              <a:buFont typeface="Noto Sans Symbols"/>
              <a:buChar char="⮚"/>
            </a:pPr>
            <a:r>
              <a:rPr lang="en-US" sz="2200">
                <a:solidFill>
                  <a:schemeClr val="lt1"/>
                </a:solidFill>
                <a:latin typeface="Times New Roman"/>
                <a:ea typeface="Times New Roman"/>
                <a:cs typeface="Times New Roman"/>
                <a:sym typeface="Times New Roman"/>
              </a:rPr>
              <a:t>Nghi ngờ viêm túi mật cấp: 1 tiêu chuẩn A + 1 tiêu chuẩn B. </a:t>
            </a:r>
            <a:endParaRPr sz="2200">
              <a:solidFill>
                <a:schemeClr val="lt1"/>
              </a:solidFill>
              <a:latin typeface="Calibri"/>
              <a:ea typeface="Calibri"/>
              <a:cs typeface="Calibri"/>
              <a:sym typeface="Calibri"/>
            </a:endParaRPr>
          </a:p>
          <a:p>
            <a:pPr indent="-342900" lvl="0" marL="342900" marR="0" rtl="0" algn="l">
              <a:spcBef>
                <a:spcPts val="1440"/>
              </a:spcBef>
              <a:spcAft>
                <a:spcPts val="0"/>
              </a:spcAft>
              <a:buClr>
                <a:srgbClr val="FFFF00"/>
              </a:buClr>
              <a:buSzPts val="2200"/>
              <a:buFont typeface="Noto Sans Symbols"/>
              <a:buChar char="⮚"/>
            </a:pPr>
            <a:r>
              <a:rPr lang="en-US" sz="2200">
                <a:solidFill>
                  <a:srgbClr val="FFFF00"/>
                </a:solidFill>
                <a:latin typeface="Times New Roman"/>
                <a:ea typeface="Times New Roman"/>
                <a:cs typeface="Times New Roman"/>
                <a:sym typeface="Times New Roman"/>
              </a:rPr>
              <a:t>Chẩn đoán xác định viêm túi mật cấp</a:t>
            </a:r>
            <a:r>
              <a:rPr lang="en-US" sz="2200">
                <a:solidFill>
                  <a:schemeClr val="lt1"/>
                </a:solidFill>
                <a:latin typeface="Times New Roman"/>
                <a:ea typeface="Times New Roman"/>
                <a:cs typeface="Times New Roman"/>
                <a:sym typeface="Times New Roman"/>
              </a:rPr>
              <a:t>: 1 tiêu chuẩn A + 1 tiêu chuẩn B + C.</a:t>
            </a:r>
            <a:r>
              <a:rPr lang="en-US" sz="2200">
                <a:solidFill>
                  <a:schemeClr val="lt1"/>
                </a:solidFill>
                <a:latin typeface="Arial"/>
                <a:ea typeface="Arial"/>
                <a:cs typeface="Arial"/>
                <a:sym typeface="Arial"/>
              </a:rPr>
              <a:t> </a:t>
            </a:r>
            <a:endParaRPr sz="22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nvSpPr>
        <p:spPr>
          <a:xfrm>
            <a:off x="990600" y="609600"/>
            <a:ext cx="770747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1.2 PHÂN ĐỘ VIÊM TÚI MẬT CẤP THEO TOKYO GUIDELINES 2018</a:t>
            </a:r>
            <a:endParaRPr/>
          </a:p>
        </p:txBody>
      </p:sp>
      <p:graphicFrame>
        <p:nvGraphicFramePr>
          <p:cNvPr id="329" name="Google Shape;329;p23"/>
          <p:cNvGraphicFramePr/>
          <p:nvPr/>
        </p:nvGraphicFramePr>
        <p:xfrm>
          <a:off x="609600" y="1828800"/>
          <a:ext cx="3000000" cy="3000000"/>
        </p:xfrm>
        <a:graphic>
          <a:graphicData uri="http://schemas.openxmlformats.org/drawingml/2006/table">
            <a:tbl>
              <a:tblPr bandRow="1" firstCol="1" firstRow="1">
                <a:noFill/>
                <a:tableStyleId>{566F5189-EB16-431A-AE6D-0D48FB451041}</a:tableStyleId>
              </a:tblPr>
              <a:tblGrid>
                <a:gridCol w="2072850"/>
                <a:gridCol w="6156750"/>
              </a:tblGrid>
              <a:tr h="2065025">
                <a:tc>
                  <a:txBody>
                    <a:bodyPr/>
                    <a:lstStyle/>
                    <a:p>
                      <a:pPr indent="0" lvl="0" marL="0" marR="0" rtl="0" algn="just">
                        <a:lnSpc>
                          <a:spcPct val="115000"/>
                        </a:lnSpc>
                        <a:spcBef>
                          <a:spcPts val="0"/>
                        </a:spcBef>
                        <a:spcAft>
                          <a:spcPts val="0"/>
                        </a:spcAft>
                        <a:buNone/>
                      </a:pPr>
                      <a:r>
                        <a:rPr lang="en-US" sz="1600" u="none" cap="none" strike="noStrike">
                          <a:solidFill>
                            <a:schemeClr val="dk1"/>
                          </a:solidFill>
                          <a:latin typeface="Times New Roman"/>
                          <a:ea typeface="Times New Roman"/>
                          <a:cs typeface="Times New Roman"/>
                          <a:sym typeface="Times New Roman"/>
                        </a:rPr>
                        <a:t>Viêm túi mật cấp nặng</a:t>
                      </a:r>
                      <a:endParaRPr/>
                    </a:p>
                    <a:p>
                      <a:pPr indent="0" lvl="0" marL="0" marR="0" rtl="0" algn="just">
                        <a:lnSpc>
                          <a:spcPct val="115000"/>
                        </a:lnSpc>
                        <a:spcBef>
                          <a:spcPts val="0"/>
                        </a:spcBef>
                        <a:spcAft>
                          <a:spcPts val="0"/>
                        </a:spcAft>
                        <a:buNone/>
                      </a:pPr>
                      <a:r>
                        <a:rPr lang="en-US" sz="1600" u="none" cap="none" strike="noStrike">
                          <a:solidFill>
                            <a:schemeClr val="dk1"/>
                          </a:solidFill>
                          <a:latin typeface="Times New Roman"/>
                          <a:ea typeface="Times New Roman"/>
                          <a:cs typeface="Times New Roman"/>
                          <a:sym typeface="Times New Roman"/>
                        </a:rPr>
                        <a:t>(Độ III)</a:t>
                      </a:r>
                      <a:endParaRPr sz="16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b="0" lang="en-US" sz="1600" u="none" cap="none" strike="noStrike">
                          <a:solidFill>
                            <a:schemeClr val="dk1"/>
                          </a:solidFill>
                          <a:latin typeface="Times New Roman"/>
                          <a:ea typeface="Times New Roman"/>
                          <a:cs typeface="Times New Roman"/>
                          <a:sym typeface="Times New Roman"/>
                        </a:rPr>
                        <a:t>Khi có 1 trong 6 tiêu chuẩn sau:</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u="none" cap="none" strike="noStrike">
                          <a:solidFill>
                            <a:schemeClr val="dk1"/>
                          </a:solidFill>
                          <a:latin typeface="Times New Roman"/>
                          <a:ea typeface="Times New Roman"/>
                          <a:cs typeface="Times New Roman"/>
                          <a:sym typeface="Times New Roman"/>
                        </a:rPr>
                        <a:t>Rối loạn chức năng thần kinh: rối loạn tri giác.</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u="none" cap="none" strike="noStrike">
                          <a:solidFill>
                            <a:schemeClr val="dk1"/>
                          </a:solidFill>
                          <a:latin typeface="Times New Roman"/>
                          <a:ea typeface="Times New Roman"/>
                          <a:cs typeface="Times New Roman"/>
                          <a:sym typeface="Times New Roman"/>
                        </a:rPr>
                        <a:t>Rối loạn chức năng tuần hoàn: tuột huyết áp cần dopamin ≥ 5 µg/kg/phút hoặc bất kỳ liều nào của norepinephrine. </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u="none" cap="none" strike="noStrike">
                          <a:solidFill>
                            <a:schemeClr val="dk1"/>
                          </a:solidFill>
                          <a:latin typeface="Times New Roman"/>
                          <a:ea typeface="Times New Roman"/>
                          <a:cs typeface="Times New Roman"/>
                          <a:sym typeface="Times New Roman"/>
                        </a:rPr>
                        <a:t>Rối loạn chức năng hô hấp: PaO</a:t>
                      </a:r>
                      <a:r>
                        <a:rPr b="0" baseline="-25000" lang="en-US" sz="1600" u="none" cap="none" strike="noStrike">
                          <a:solidFill>
                            <a:schemeClr val="dk1"/>
                          </a:solidFill>
                          <a:latin typeface="Times New Roman"/>
                          <a:ea typeface="Times New Roman"/>
                          <a:cs typeface="Times New Roman"/>
                          <a:sym typeface="Times New Roman"/>
                        </a:rPr>
                        <a:t>2</a:t>
                      </a:r>
                      <a:r>
                        <a:rPr b="0" lang="en-US" sz="1600" u="none" cap="none" strike="noStrike">
                          <a:solidFill>
                            <a:schemeClr val="dk1"/>
                          </a:solidFill>
                          <a:latin typeface="Times New Roman"/>
                          <a:ea typeface="Times New Roman"/>
                          <a:cs typeface="Times New Roman"/>
                          <a:sym typeface="Times New Roman"/>
                        </a:rPr>
                        <a:t>/FiO</a:t>
                      </a:r>
                      <a:r>
                        <a:rPr b="0" baseline="-25000" lang="en-US" sz="1600" u="none" cap="none" strike="noStrike">
                          <a:solidFill>
                            <a:schemeClr val="dk1"/>
                          </a:solidFill>
                          <a:latin typeface="Times New Roman"/>
                          <a:ea typeface="Times New Roman"/>
                          <a:cs typeface="Times New Roman"/>
                          <a:sym typeface="Times New Roman"/>
                        </a:rPr>
                        <a:t>2</a:t>
                      </a:r>
                      <a:r>
                        <a:rPr b="0" lang="en-US" sz="1600" u="none" cap="none" strike="noStrike">
                          <a:solidFill>
                            <a:schemeClr val="dk1"/>
                          </a:solidFill>
                          <a:latin typeface="Times New Roman"/>
                          <a:ea typeface="Times New Roman"/>
                          <a:cs typeface="Times New Roman"/>
                          <a:sym typeface="Times New Roman"/>
                        </a:rPr>
                        <a:t> &lt; 300. </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u="none" cap="none" strike="noStrike">
                          <a:solidFill>
                            <a:schemeClr val="dk1"/>
                          </a:solidFill>
                          <a:latin typeface="Times New Roman"/>
                          <a:ea typeface="Times New Roman"/>
                          <a:cs typeface="Times New Roman"/>
                          <a:sym typeface="Times New Roman"/>
                        </a:rPr>
                        <a:t>Rối loạn chức năng thận: thiểu niệu, creatinine máu &gt; 2.0 mg/dL.</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u="none" cap="none" strike="noStrike">
                          <a:solidFill>
                            <a:schemeClr val="dk1"/>
                          </a:solidFill>
                          <a:latin typeface="Times New Roman"/>
                          <a:ea typeface="Times New Roman"/>
                          <a:cs typeface="Times New Roman"/>
                          <a:sym typeface="Times New Roman"/>
                        </a:rPr>
                        <a:t>Rối loạn chức năng gan: PT-INR &gt; 1,5.</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u="none" cap="none" strike="noStrike">
                          <a:solidFill>
                            <a:schemeClr val="dk1"/>
                          </a:solidFill>
                          <a:latin typeface="Times New Roman"/>
                          <a:ea typeface="Times New Roman"/>
                          <a:cs typeface="Times New Roman"/>
                          <a:sym typeface="Times New Roman"/>
                        </a:rPr>
                        <a:t>Rối loạn huyết học: tiểu cầu &lt; 100.000/mm</a:t>
                      </a:r>
                      <a:r>
                        <a:rPr b="0" baseline="30000" lang="en-US" sz="1600" u="none" cap="none" strike="noStrike">
                          <a:solidFill>
                            <a:schemeClr val="dk1"/>
                          </a:solidFill>
                          <a:latin typeface="Times New Roman"/>
                          <a:ea typeface="Times New Roman"/>
                          <a:cs typeface="Times New Roman"/>
                          <a:sym typeface="Times New Roman"/>
                        </a:rPr>
                        <a:t>3</a:t>
                      </a:r>
                      <a:r>
                        <a:rPr b="0" lang="en-US" sz="1600" u="none" cap="none" strike="noStrike">
                          <a:solidFill>
                            <a:schemeClr val="dk1"/>
                          </a:solidFill>
                          <a:latin typeface="Times New Roman"/>
                          <a:ea typeface="Times New Roman"/>
                          <a:cs typeface="Times New Roman"/>
                          <a:sym typeface="Times New Roman"/>
                        </a:rPr>
                        <a:t>. </a:t>
                      </a:r>
                      <a:endParaRPr b="0" sz="1600" u="none" cap="none" strike="noStrike">
                        <a:solidFill>
                          <a:schemeClr val="dk1"/>
                        </a:solidFill>
                        <a:latin typeface="Times New Roman"/>
                        <a:ea typeface="Times New Roman"/>
                        <a:cs typeface="Times New Roman"/>
                        <a:sym typeface="Times New Roman"/>
                      </a:endParaRPr>
                    </a:p>
                  </a:txBody>
                  <a:tcPr marT="0" marB="0" marR="68575" marL="68575"/>
                </a:tc>
              </a:tr>
              <a:tr h="1544950">
                <a:tc>
                  <a:txBody>
                    <a:bodyPr/>
                    <a:lstStyle/>
                    <a:p>
                      <a:pPr indent="0" lvl="0" marL="0" marR="0" rtl="0" algn="just">
                        <a:lnSpc>
                          <a:spcPct val="115000"/>
                        </a:lnSpc>
                        <a:spcBef>
                          <a:spcPts val="0"/>
                        </a:spcBef>
                        <a:spcAft>
                          <a:spcPts val="0"/>
                        </a:spcAft>
                        <a:buNone/>
                      </a:pPr>
                      <a:r>
                        <a:rPr lang="en-US" sz="1600" u="none" cap="none" strike="noStrike">
                          <a:solidFill>
                            <a:schemeClr val="dk1"/>
                          </a:solidFill>
                          <a:latin typeface="Times New Roman"/>
                          <a:ea typeface="Times New Roman"/>
                          <a:cs typeface="Times New Roman"/>
                          <a:sym typeface="Times New Roman"/>
                        </a:rPr>
                        <a:t>Viêm túi mật cấp trung bình</a:t>
                      </a:r>
                      <a:endParaRPr/>
                    </a:p>
                    <a:p>
                      <a:pPr indent="0" lvl="0" marL="0" marR="0" rtl="0" algn="just">
                        <a:lnSpc>
                          <a:spcPct val="115000"/>
                        </a:lnSpc>
                        <a:spcBef>
                          <a:spcPts val="0"/>
                        </a:spcBef>
                        <a:spcAft>
                          <a:spcPts val="0"/>
                        </a:spcAft>
                        <a:buNone/>
                      </a:pPr>
                      <a:r>
                        <a:rPr lang="en-US" sz="1600" u="none" cap="none" strike="noStrike">
                          <a:solidFill>
                            <a:schemeClr val="dk1"/>
                          </a:solidFill>
                          <a:latin typeface="Times New Roman"/>
                          <a:ea typeface="Times New Roman"/>
                          <a:cs typeface="Times New Roman"/>
                          <a:sym typeface="Times New Roman"/>
                        </a:rPr>
                        <a:t>(Độ II)</a:t>
                      </a:r>
                      <a:endParaRPr sz="16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600" u="none" cap="none" strike="noStrike">
                          <a:solidFill>
                            <a:schemeClr val="dk1"/>
                          </a:solidFill>
                          <a:latin typeface="Times New Roman"/>
                          <a:ea typeface="Times New Roman"/>
                          <a:cs typeface="Times New Roman"/>
                          <a:sym typeface="Times New Roman"/>
                        </a:rPr>
                        <a:t>Khi có 1 trong 4 tiêu chuẩn sau:</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u="none" cap="none" strike="noStrike">
                          <a:solidFill>
                            <a:schemeClr val="dk1"/>
                          </a:solidFill>
                          <a:latin typeface="Times New Roman"/>
                          <a:ea typeface="Times New Roman"/>
                          <a:cs typeface="Times New Roman"/>
                          <a:sym typeface="Times New Roman"/>
                        </a:rPr>
                        <a:t>Bạch cầu &gt; 18.000/mm</a:t>
                      </a:r>
                      <a:r>
                        <a:rPr baseline="30000" lang="en-US" sz="1600" u="none" cap="none" strike="noStrike">
                          <a:solidFill>
                            <a:schemeClr val="dk1"/>
                          </a:solidFill>
                          <a:latin typeface="Times New Roman"/>
                          <a:ea typeface="Times New Roman"/>
                          <a:cs typeface="Times New Roman"/>
                          <a:sym typeface="Times New Roman"/>
                        </a:rPr>
                        <a:t>3</a:t>
                      </a:r>
                      <a:r>
                        <a:rPr lang="en-US" sz="1600" u="none" cap="none" strike="noStrike">
                          <a:solidFill>
                            <a:schemeClr val="dk1"/>
                          </a:solidFill>
                          <a:latin typeface="Times New Roman"/>
                          <a:ea typeface="Times New Roman"/>
                          <a:cs typeface="Times New Roman"/>
                          <a:sym typeface="Times New Roman"/>
                        </a:rPr>
                        <a:t>. </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u="none" cap="none" strike="noStrike">
                          <a:solidFill>
                            <a:schemeClr val="dk1"/>
                          </a:solidFill>
                          <a:latin typeface="Times New Roman"/>
                          <a:ea typeface="Times New Roman"/>
                          <a:cs typeface="Times New Roman"/>
                          <a:sym typeface="Times New Roman"/>
                        </a:rPr>
                        <a:t>Sờ thấy khối, đau, đề kháng ở ¼ bụng trên phải.</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u="none" cap="none" strike="noStrike">
                          <a:solidFill>
                            <a:schemeClr val="dk1"/>
                          </a:solidFill>
                          <a:latin typeface="Times New Roman"/>
                          <a:ea typeface="Times New Roman"/>
                          <a:cs typeface="Times New Roman"/>
                          <a:sym typeface="Times New Roman"/>
                        </a:rPr>
                        <a:t>Thời gian triệu chứng kéo dài &gt; 72 giờ.</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u="none" cap="none" strike="noStrike">
                          <a:solidFill>
                            <a:schemeClr val="dk1"/>
                          </a:solidFill>
                          <a:latin typeface="Times New Roman"/>
                          <a:ea typeface="Times New Roman"/>
                          <a:cs typeface="Times New Roman"/>
                          <a:sym typeface="Times New Roman"/>
                        </a:rPr>
                        <a:t>Dấu hiệu viêm khu trú rõ (viêm túi mật hoại tử, áp xe quanh túi mật, áp xe gan, viêm phúc mạc mật, viêm túi mật hoại thư sinh hơi).</a:t>
                      </a:r>
                      <a:endParaRPr sz="1600" u="none" cap="none" strike="noStrike">
                        <a:solidFill>
                          <a:schemeClr val="dk1"/>
                        </a:solidFill>
                        <a:latin typeface="Times New Roman"/>
                        <a:ea typeface="Times New Roman"/>
                        <a:cs typeface="Times New Roman"/>
                        <a:sym typeface="Times New Roman"/>
                      </a:endParaRPr>
                    </a:p>
                  </a:txBody>
                  <a:tcPr marT="0" marB="0" marR="68575" marL="68575"/>
                </a:tc>
              </a:tr>
              <a:tr h="504825">
                <a:tc>
                  <a:txBody>
                    <a:bodyPr/>
                    <a:lstStyle/>
                    <a:p>
                      <a:pPr indent="0" lvl="0" marL="0" marR="0" rtl="0" algn="just">
                        <a:lnSpc>
                          <a:spcPct val="115000"/>
                        </a:lnSpc>
                        <a:spcBef>
                          <a:spcPts val="0"/>
                        </a:spcBef>
                        <a:spcAft>
                          <a:spcPts val="0"/>
                        </a:spcAft>
                        <a:buNone/>
                      </a:pPr>
                      <a:r>
                        <a:rPr lang="en-US" sz="1600" u="none" cap="none" strike="noStrike">
                          <a:solidFill>
                            <a:schemeClr val="dk1"/>
                          </a:solidFill>
                          <a:latin typeface="Times New Roman"/>
                          <a:ea typeface="Times New Roman"/>
                          <a:cs typeface="Times New Roman"/>
                          <a:sym typeface="Times New Roman"/>
                        </a:rPr>
                        <a:t>Viêm túi mật cấp nhẹ</a:t>
                      </a:r>
                      <a:endParaRPr/>
                    </a:p>
                    <a:p>
                      <a:pPr indent="0" lvl="0" marL="0" marR="0" rtl="0" algn="just">
                        <a:lnSpc>
                          <a:spcPct val="115000"/>
                        </a:lnSpc>
                        <a:spcBef>
                          <a:spcPts val="0"/>
                        </a:spcBef>
                        <a:spcAft>
                          <a:spcPts val="0"/>
                        </a:spcAft>
                        <a:buNone/>
                      </a:pPr>
                      <a:r>
                        <a:rPr lang="en-US" sz="1600" u="none" cap="none" strike="noStrike">
                          <a:solidFill>
                            <a:schemeClr val="dk1"/>
                          </a:solidFill>
                          <a:latin typeface="Times New Roman"/>
                          <a:ea typeface="Times New Roman"/>
                          <a:cs typeface="Times New Roman"/>
                          <a:sym typeface="Times New Roman"/>
                        </a:rPr>
                        <a:t>(Độ I)</a:t>
                      </a:r>
                      <a:endParaRPr sz="16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600" u="none" cap="none" strike="noStrike">
                          <a:solidFill>
                            <a:schemeClr val="dk1"/>
                          </a:solidFill>
                          <a:latin typeface="Times New Roman"/>
                          <a:ea typeface="Times New Roman"/>
                          <a:cs typeface="Times New Roman"/>
                          <a:sym typeface="Times New Roman"/>
                        </a:rPr>
                        <a:t>Khi không đủ tiêu chuẩn chẩn đoán viêm túi mật cấp nặng và trung bình, sẽ được chẩn đoán là viêm túi mật cấp nhẹ.</a:t>
                      </a:r>
                      <a:endParaRPr sz="1600" u="none" cap="none" strike="noStrike">
                        <a:solidFill>
                          <a:schemeClr val="dk1"/>
                        </a:solidFill>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4"/>
          <p:cNvSpPr txBox="1"/>
          <p:nvPr/>
        </p:nvSpPr>
        <p:spPr>
          <a:xfrm>
            <a:off x="609600" y="798865"/>
            <a:ext cx="6477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2/ VIÊM TÚI MẬT MẠN</a:t>
            </a:r>
            <a:endParaRPr/>
          </a:p>
        </p:txBody>
      </p:sp>
      <p:sp>
        <p:nvSpPr>
          <p:cNvPr id="335" name="Google Shape;335;p24"/>
          <p:cNvSpPr/>
          <p:nvPr/>
        </p:nvSpPr>
        <p:spPr>
          <a:xfrm>
            <a:off x="633984" y="1600200"/>
            <a:ext cx="8088474" cy="2246769"/>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Chẩn đoán xác định dựa vào nhấp nháy đồ gan mật (hepatobiliary scintigraphy) hoặc HIDA scan với cholecystokinin (CCK). 2 phương pháp này ít được sử dụng ở Việt Nam.</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5"/>
          <p:cNvSpPr txBox="1"/>
          <p:nvPr/>
        </p:nvSpPr>
        <p:spPr>
          <a:xfrm>
            <a:off x="341376" y="809744"/>
            <a:ext cx="8658225" cy="6093976"/>
          </a:xfrm>
          <a:prstGeom prst="rect">
            <a:avLst/>
          </a:prstGeom>
          <a:noFill/>
          <a:ln>
            <a:noFill/>
          </a:ln>
        </p:spPr>
        <p:txBody>
          <a:bodyPr anchorCtr="0" anchor="t" bIns="45700" lIns="91425" spcFirstLastPara="1" rIns="91425" wrap="square" tIns="45700">
            <a:spAutoFit/>
          </a:bodyPr>
          <a:lstStyle/>
          <a:p>
            <a:pPr indent="0" lvl="0" marL="495300" marR="0" rtl="0" algn="just">
              <a:spcBef>
                <a:spcPts val="0"/>
              </a:spcBef>
              <a:spcAft>
                <a:spcPts val="0"/>
              </a:spcAft>
              <a:buNone/>
            </a:pPr>
            <a:r>
              <a:rPr lang="en-US" sz="2400">
                <a:solidFill>
                  <a:schemeClr val="lt1"/>
                </a:solidFill>
                <a:latin typeface="Times New Roman"/>
                <a:ea typeface="Times New Roman"/>
                <a:cs typeface="Times New Roman"/>
                <a:sym typeface="Times New Roman"/>
              </a:rPr>
              <a:t>- Không triệu chứng nhưng có nguy cơ cao bị ung thư túi mật hoặc các biến chứng của sỏi túi mật: </a:t>
            </a:r>
            <a:endParaRPr/>
          </a:p>
          <a:p>
            <a:pPr indent="-457200" lvl="1" marL="1143000" marR="0" rtl="0" algn="just">
              <a:spcBef>
                <a:spcPts val="1000"/>
              </a:spcBef>
              <a:spcAft>
                <a:spcPts val="0"/>
              </a:spcAft>
              <a:buClr>
                <a:schemeClr val="lt1"/>
              </a:buClr>
              <a:buSzPts val="2000"/>
              <a:buFont typeface="Courier New"/>
              <a:buChar char="o"/>
            </a:pPr>
            <a:r>
              <a:rPr b="0" i="0" lang="en-US" sz="2000" u="none" cap="none" strike="noStrike">
                <a:solidFill>
                  <a:schemeClr val="lt1"/>
                </a:solidFill>
                <a:latin typeface="Times New Roman"/>
                <a:ea typeface="Times New Roman"/>
                <a:cs typeface="Times New Roman"/>
                <a:sym typeface="Times New Roman"/>
              </a:rPr>
              <a:t>Sỏi kèm các u tuyến của túi mật (adenoma, biểu hiện là polyp túi mật) </a:t>
            </a:r>
            <a:endParaRPr/>
          </a:p>
          <a:p>
            <a:pPr indent="-457200" lvl="1" marL="1143000" marR="0" rtl="0" algn="just">
              <a:spcBef>
                <a:spcPts val="1000"/>
              </a:spcBef>
              <a:spcAft>
                <a:spcPts val="0"/>
              </a:spcAft>
              <a:buClr>
                <a:schemeClr val="lt1"/>
              </a:buClr>
              <a:buSzPts val="2000"/>
              <a:buFont typeface="Courier New"/>
              <a:buChar char="o"/>
            </a:pPr>
            <a:r>
              <a:rPr b="0" i="0" lang="en-US" sz="2000" u="none" cap="none" strike="noStrike">
                <a:solidFill>
                  <a:schemeClr val="lt1"/>
                </a:solidFill>
                <a:latin typeface="Times New Roman"/>
                <a:ea typeface="Times New Roman"/>
                <a:cs typeface="Times New Roman"/>
                <a:sym typeface="Times New Roman"/>
              </a:rPr>
              <a:t>Túi mật sứ</a:t>
            </a:r>
            <a:endParaRPr/>
          </a:p>
          <a:p>
            <a:pPr indent="-457200" lvl="1" marL="1143000" marR="0" rtl="0" algn="just">
              <a:spcBef>
                <a:spcPts val="1000"/>
              </a:spcBef>
              <a:spcAft>
                <a:spcPts val="0"/>
              </a:spcAft>
              <a:buClr>
                <a:schemeClr val="lt1"/>
              </a:buClr>
              <a:buSzPts val="2000"/>
              <a:buFont typeface="Courier New"/>
              <a:buChar char="o"/>
            </a:pPr>
            <a:r>
              <a:rPr b="0" i="0" lang="en-US" sz="2000" u="none" cap="none" strike="noStrike">
                <a:solidFill>
                  <a:schemeClr val="lt1"/>
                </a:solidFill>
                <a:latin typeface="Times New Roman"/>
                <a:ea typeface="Times New Roman"/>
                <a:cs typeface="Times New Roman"/>
                <a:sym typeface="Times New Roman"/>
              </a:rPr>
              <a:t>Sỏi túi mật lớn hơn 3cm</a:t>
            </a:r>
            <a:endParaRPr/>
          </a:p>
          <a:p>
            <a:pPr indent="0" lvl="0" marL="495300" marR="0" rtl="0" algn="just">
              <a:spcBef>
                <a:spcPts val="1200"/>
              </a:spcBef>
              <a:spcAft>
                <a:spcPts val="0"/>
              </a:spcAft>
              <a:buNone/>
            </a:pPr>
            <a:r>
              <a:rPr lang="en-US" sz="2000">
                <a:solidFill>
                  <a:schemeClr val="lt1"/>
                </a:solidFill>
                <a:latin typeface="Times New Roman"/>
                <a:ea typeface="Times New Roman"/>
                <a:cs typeface="Times New Roman"/>
                <a:sym typeface="Times New Roman"/>
              </a:rPr>
              <a:t>- </a:t>
            </a:r>
            <a:r>
              <a:rPr lang="en-US" sz="2400">
                <a:solidFill>
                  <a:schemeClr val="lt1"/>
                </a:solidFill>
                <a:latin typeface="Times New Roman"/>
                <a:ea typeface="Times New Roman"/>
                <a:cs typeface="Times New Roman"/>
                <a:sym typeface="Times New Roman"/>
              </a:rPr>
              <a:t>Có triệu chứng.</a:t>
            </a:r>
            <a:endParaRPr/>
          </a:p>
          <a:p>
            <a:pPr indent="0" lvl="0" marL="495300" marR="0" rtl="0" algn="just">
              <a:spcBef>
                <a:spcPts val="1200"/>
              </a:spcBef>
              <a:spcAft>
                <a:spcPts val="0"/>
              </a:spcAft>
              <a:buNone/>
            </a:pPr>
            <a:r>
              <a:rPr lang="en-US" sz="2000">
                <a:solidFill>
                  <a:schemeClr val="lt1"/>
                </a:solidFill>
                <a:latin typeface="Times New Roman"/>
                <a:ea typeface="Times New Roman"/>
                <a:cs typeface="Times New Roman"/>
                <a:sym typeface="Times New Roman"/>
              </a:rPr>
              <a:t>- </a:t>
            </a:r>
            <a:r>
              <a:rPr lang="en-US" sz="2400">
                <a:solidFill>
                  <a:schemeClr val="lt1"/>
                </a:solidFill>
                <a:latin typeface="Times New Roman"/>
                <a:ea typeface="Times New Roman"/>
                <a:cs typeface="Times New Roman"/>
                <a:sym typeface="Times New Roman"/>
              </a:rPr>
              <a:t>Có biến chứng: </a:t>
            </a:r>
            <a:endParaRPr/>
          </a:p>
          <a:p>
            <a:pPr indent="-457200" lvl="1" marL="1143000" marR="0" rtl="0" algn="just">
              <a:spcBef>
                <a:spcPts val="1000"/>
              </a:spcBef>
              <a:spcAft>
                <a:spcPts val="0"/>
              </a:spcAft>
              <a:buClr>
                <a:schemeClr val="lt1"/>
              </a:buClr>
              <a:buSzPts val="2000"/>
              <a:buFont typeface="Courier New"/>
              <a:buChar char="o"/>
            </a:pPr>
            <a:r>
              <a:rPr b="0" i="0" lang="en-US" sz="2000" u="none" cap="none" strike="noStrike">
                <a:solidFill>
                  <a:schemeClr val="lt1"/>
                </a:solidFill>
                <a:latin typeface="Times New Roman"/>
                <a:ea typeface="Times New Roman"/>
                <a:cs typeface="Times New Roman"/>
                <a:sym typeface="Times New Roman"/>
              </a:rPr>
              <a:t>Viêm túi mật cấp, mạn</a:t>
            </a:r>
            <a:endParaRPr/>
          </a:p>
          <a:p>
            <a:pPr indent="-457200" lvl="1" marL="1143000" marR="0" rtl="0" algn="just">
              <a:spcBef>
                <a:spcPts val="1000"/>
              </a:spcBef>
              <a:spcAft>
                <a:spcPts val="0"/>
              </a:spcAft>
              <a:buClr>
                <a:schemeClr val="lt1"/>
              </a:buClr>
              <a:buSzPts val="2000"/>
              <a:buFont typeface="Courier New"/>
              <a:buChar char="o"/>
            </a:pPr>
            <a:r>
              <a:rPr b="0" i="0" lang="en-US" sz="2000" u="none" cap="none" strike="noStrike">
                <a:solidFill>
                  <a:schemeClr val="lt1"/>
                </a:solidFill>
                <a:latin typeface="Times New Roman"/>
                <a:ea typeface="Times New Roman"/>
                <a:cs typeface="Times New Roman"/>
                <a:sym typeface="Times New Roman"/>
              </a:rPr>
              <a:t>Viêm tuỵ cấp</a:t>
            </a:r>
            <a:endParaRPr/>
          </a:p>
          <a:p>
            <a:pPr indent="-457200" lvl="1" marL="1143000" marR="0" rtl="0" algn="just">
              <a:spcBef>
                <a:spcPts val="1000"/>
              </a:spcBef>
              <a:spcAft>
                <a:spcPts val="0"/>
              </a:spcAft>
              <a:buClr>
                <a:schemeClr val="lt1"/>
              </a:buClr>
              <a:buSzPts val="2000"/>
              <a:buFont typeface="Courier New"/>
              <a:buChar char="o"/>
            </a:pPr>
            <a:r>
              <a:rPr b="0" i="0" lang="en-US" sz="2000" u="none" cap="none" strike="noStrike">
                <a:solidFill>
                  <a:schemeClr val="lt1"/>
                </a:solidFill>
                <a:latin typeface="Times New Roman"/>
                <a:ea typeface="Times New Roman"/>
                <a:cs typeface="Times New Roman"/>
                <a:sym typeface="Times New Roman"/>
              </a:rPr>
              <a:t>Hội chứng Mirizzi</a:t>
            </a:r>
            <a:endParaRPr/>
          </a:p>
          <a:p>
            <a:pPr indent="-457200" lvl="1" marL="1143000" marR="0" rtl="0" algn="just">
              <a:spcBef>
                <a:spcPts val="1000"/>
              </a:spcBef>
              <a:spcAft>
                <a:spcPts val="0"/>
              </a:spcAft>
              <a:buClr>
                <a:schemeClr val="lt1"/>
              </a:buClr>
              <a:buSzPts val="2000"/>
              <a:buFont typeface="Courier New"/>
              <a:buChar char="o"/>
            </a:pPr>
            <a:r>
              <a:rPr b="0" i="0" lang="en-US" sz="2000" u="none" cap="none" strike="noStrike">
                <a:solidFill>
                  <a:schemeClr val="lt1"/>
                </a:solidFill>
                <a:latin typeface="Times New Roman"/>
                <a:ea typeface="Times New Roman"/>
                <a:cs typeface="Times New Roman"/>
                <a:sym typeface="Times New Roman"/>
              </a:rPr>
              <a:t>Rò túi mật ruột</a:t>
            </a:r>
            <a:endParaRPr/>
          </a:p>
          <a:p>
            <a:pPr indent="-457200" lvl="1" marL="1143000" marR="0" rtl="0" algn="just">
              <a:spcBef>
                <a:spcPts val="1000"/>
              </a:spcBef>
              <a:spcAft>
                <a:spcPts val="0"/>
              </a:spcAft>
              <a:buClr>
                <a:schemeClr val="lt1"/>
              </a:buClr>
              <a:buSzPts val="2000"/>
              <a:buFont typeface="Courier New"/>
              <a:buChar char="o"/>
            </a:pPr>
            <a:r>
              <a:rPr b="0" i="0" lang="en-US" sz="2000" u="none" cap="none" strike="noStrike">
                <a:solidFill>
                  <a:schemeClr val="lt1"/>
                </a:solidFill>
                <a:latin typeface="Times New Roman"/>
                <a:ea typeface="Times New Roman"/>
                <a:cs typeface="Times New Roman"/>
                <a:sym typeface="Times New Roman"/>
              </a:rPr>
              <a:t>Tắc ruột do sỏi mật</a:t>
            </a:r>
            <a:endParaRPr/>
          </a:p>
          <a:p>
            <a:pPr indent="-330200" lvl="1" marL="1695450" marR="0" rtl="0" algn="just">
              <a:spcBef>
                <a:spcPts val="1000"/>
              </a:spcBef>
              <a:spcAft>
                <a:spcPts val="0"/>
              </a:spcAft>
              <a:buClr>
                <a:srgbClr val="CCFFFF"/>
              </a:buClr>
              <a:buSzPts val="2000"/>
              <a:buFont typeface="Courier New"/>
              <a:buNone/>
            </a:pPr>
            <a:r>
              <a:t/>
            </a:r>
            <a:endParaRPr b="0" i="0" sz="2000" u="none" cap="none" strike="noStrike">
              <a:solidFill>
                <a:schemeClr val="lt1"/>
              </a:solidFill>
              <a:latin typeface="Times New Roman"/>
              <a:ea typeface="Times New Roman"/>
              <a:cs typeface="Times New Roman"/>
              <a:sym typeface="Times New Roman"/>
            </a:endParaRPr>
          </a:p>
        </p:txBody>
      </p:sp>
      <p:sp>
        <p:nvSpPr>
          <p:cNvPr id="341" name="Google Shape;341;p25"/>
          <p:cNvSpPr txBox="1"/>
          <p:nvPr/>
        </p:nvSpPr>
        <p:spPr>
          <a:xfrm>
            <a:off x="377952" y="228600"/>
            <a:ext cx="9144000"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V. CHỈ ĐỊNH ĐIỀU TRỊ SỎI TÚI MẬT</a:t>
            </a:r>
            <a:endParaRPr b="1" sz="2800">
              <a:solidFill>
                <a:srgbClr val="FF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6"/>
          <p:cNvSpPr txBox="1"/>
          <p:nvPr/>
        </p:nvSpPr>
        <p:spPr>
          <a:xfrm>
            <a:off x="286774" y="381000"/>
            <a:ext cx="7942826" cy="68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VI. CÁC PHƯƠNG PHÁP ĐIỀU TRỊ SỎI TÚI MẬT</a:t>
            </a:r>
            <a:endParaRPr b="1" sz="2800">
              <a:solidFill>
                <a:srgbClr val="FF0000"/>
              </a:solidFill>
              <a:latin typeface="Times New Roman"/>
              <a:ea typeface="Times New Roman"/>
              <a:cs typeface="Times New Roman"/>
              <a:sym typeface="Times New Roman"/>
            </a:endParaRPr>
          </a:p>
        </p:txBody>
      </p:sp>
      <p:sp>
        <p:nvSpPr>
          <p:cNvPr id="347" name="Google Shape;347;p26"/>
          <p:cNvSpPr txBox="1"/>
          <p:nvPr/>
        </p:nvSpPr>
        <p:spPr>
          <a:xfrm>
            <a:off x="384687" y="106680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1/ THUỐC TAN SỎI</a:t>
            </a:r>
            <a:endParaRPr/>
          </a:p>
        </p:txBody>
      </p:sp>
      <p:sp>
        <p:nvSpPr>
          <p:cNvPr id="348" name="Google Shape;348;p26"/>
          <p:cNvSpPr/>
          <p:nvPr/>
        </p:nvSpPr>
        <p:spPr>
          <a:xfrm>
            <a:off x="609600" y="1905000"/>
            <a:ext cx="7997313" cy="397031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2 loại:</a:t>
            </a:r>
            <a:endParaRPr/>
          </a:p>
          <a:p>
            <a:pPr indent="-457200" lvl="1" marL="914400" marR="0" rtl="0" algn="l">
              <a:spcBef>
                <a:spcPts val="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Axít chenodeoxycholic (CDCA) trích từ mật ngỗng </a:t>
            </a:r>
            <a:endParaRPr/>
          </a:p>
          <a:p>
            <a:pPr indent="-457200" lvl="1" marL="914400" marR="0" rtl="0" algn="l">
              <a:spcBef>
                <a:spcPts val="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Axít ursodeoxycholic (UDCA) trích từ mật gấu </a:t>
            </a:r>
            <a:endParaRPr/>
          </a:p>
          <a:p>
            <a:pPr indent="0" lvl="1" marL="457200" marR="0" rtl="0" algn="l">
              <a:spcBef>
                <a:spcPts val="0"/>
              </a:spcBef>
              <a:spcAft>
                <a:spcPts val="0"/>
              </a:spcAft>
              <a:buNone/>
            </a:pPr>
            <a:r>
              <a:t/>
            </a:r>
            <a:endParaRPr b="0" i="0" sz="2800" u="none" cap="none" strike="noStrike">
              <a:solidFill>
                <a:schemeClr val="lt1"/>
              </a:solidFill>
              <a:latin typeface="Times New Roman"/>
              <a:ea typeface="Times New Roman"/>
              <a:cs typeface="Times New Roman"/>
              <a:sym typeface="Times New Roman"/>
            </a:endParaRPr>
          </a:p>
          <a:p>
            <a:pPr indent="-457200" lvl="1" marL="508000" marR="0" rtl="0" algn="l">
              <a:spcBef>
                <a:spcPts val="0"/>
              </a:spcBef>
              <a:spcAft>
                <a:spcPts val="0"/>
              </a:spcAft>
              <a:buClr>
                <a:schemeClr val="lt1"/>
              </a:buClr>
              <a:buSzPts val="2800"/>
              <a:buFont typeface="Times New Roman"/>
              <a:buChar char="-"/>
            </a:pPr>
            <a:r>
              <a:rPr b="0" i="0" lang="en-US" sz="2800" u="none" cap="none" strike="noStrike">
                <a:solidFill>
                  <a:schemeClr val="lt1"/>
                </a:solidFill>
                <a:latin typeface="Times New Roman"/>
                <a:ea typeface="Times New Roman"/>
                <a:cs typeface="Times New Roman"/>
                <a:sym typeface="Times New Roman"/>
              </a:rPr>
              <a:t>Chỉ có tác dụng tan sỏi cholesterol.</a:t>
            </a:r>
            <a:endParaRPr/>
          </a:p>
          <a:p>
            <a:pPr indent="-457200" lvl="1" marL="508000" marR="0" rtl="0" algn="l">
              <a:spcBef>
                <a:spcPts val="0"/>
              </a:spcBef>
              <a:spcAft>
                <a:spcPts val="0"/>
              </a:spcAft>
              <a:buClr>
                <a:schemeClr val="lt1"/>
              </a:buClr>
              <a:buSzPts val="2800"/>
              <a:buFont typeface="Times New Roman"/>
              <a:buChar char="-"/>
            </a:pPr>
            <a:r>
              <a:rPr b="0" i="0" lang="en-US" sz="2800" u="none" cap="none" strike="noStrike">
                <a:solidFill>
                  <a:schemeClr val="lt1"/>
                </a:solidFill>
                <a:latin typeface="Times New Roman"/>
                <a:ea typeface="Times New Roman"/>
                <a:cs typeface="Times New Roman"/>
                <a:sym typeface="Times New Roman"/>
              </a:rPr>
              <a:t>Hiệu quả điều trị thấp.</a:t>
            </a:r>
            <a:endParaRPr/>
          </a:p>
          <a:p>
            <a:pPr indent="-457200" lvl="1" marL="508000" marR="0" rtl="0" algn="l">
              <a:spcBef>
                <a:spcPts val="0"/>
              </a:spcBef>
              <a:spcAft>
                <a:spcPts val="0"/>
              </a:spcAft>
              <a:buClr>
                <a:schemeClr val="lt1"/>
              </a:buClr>
              <a:buSzPts val="2800"/>
              <a:buFont typeface="Times New Roman"/>
              <a:buChar char="-"/>
            </a:pPr>
            <a:r>
              <a:rPr b="0" i="0" lang="en-US" sz="2800" u="none" cap="none" strike="noStrike">
                <a:solidFill>
                  <a:schemeClr val="lt1"/>
                </a:solidFill>
                <a:latin typeface="Times New Roman"/>
                <a:ea typeface="Times New Roman"/>
                <a:cs typeface="Times New Roman"/>
                <a:sym typeface="Times New Roman"/>
              </a:rPr>
              <a:t>Thực tế phương pháp này ngày nay ít được sử dụng.</a:t>
            </a:r>
            <a:endParaRPr b="0" i="0" sz="2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nvSpPr>
        <p:spPr>
          <a:xfrm>
            <a:off x="381000" y="38100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2/ CẮT TÚI MẬT</a:t>
            </a:r>
            <a:endParaRPr/>
          </a:p>
        </p:txBody>
      </p:sp>
      <p:sp>
        <p:nvSpPr>
          <p:cNvPr id="354" name="Google Shape;354;p27"/>
          <p:cNvSpPr/>
          <p:nvPr/>
        </p:nvSpPr>
        <p:spPr>
          <a:xfrm>
            <a:off x="533400" y="1143000"/>
            <a:ext cx="7997313" cy="4832092"/>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Phẫu thuật nội soi cắt túi mật được coi là “tiêu chuẩn vàng” trong điều trị ngoại khoa bệnh sỏi túi mật. </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Ưu điểm của phẫu thuật nội soi: ít đau sau mổ, giảm thời gian nằm viện, hồi phục sớm, vết mổ nhỏ.</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Các biến chứng chính của cắt túi mật gồm: rò mật, tổn thương đường mật, tổn thương ruột, chảy máu.</a:t>
            </a:r>
            <a:endParaRPr sz="2800">
              <a:solidFill>
                <a:schemeClr val="lt1"/>
              </a:solidFill>
              <a:latin typeface="Times New Roman"/>
              <a:ea typeface="Times New Roman"/>
              <a:cs typeface="Times New Roman"/>
              <a:sym typeface="Times New Roman"/>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28"/>
          <p:cNvPicPr preferRelativeResize="0"/>
          <p:nvPr/>
        </p:nvPicPr>
        <p:blipFill rotWithShape="1">
          <a:blip r:embed="rId3">
            <a:alphaModFix/>
          </a:blip>
          <a:srcRect b="0" l="14122" r="0" t="23673"/>
          <a:stretch/>
        </p:blipFill>
        <p:spPr>
          <a:xfrm>
            <a:off x="762000" y="1219200"/>
            <a:ext cx="3505200" cy="4038600"/>
          </a:xfrm>
          <a:prstGeom prst="rect">
            <a:avLst/>
          </a:prstGeom>
          <a:noFill/>
          <a:ln>
            <a:noFill/>
          </a:ln>
        </p:spPr>
      </p:pic>
      <p:pic>
        <p:nvPicPr>
          <p:cNvPr id="360" name="Google Shape;360;p28"/>
          <p:cNvPicPr preferRelativeResize="0"/>
          <p:nvPr/>
        </p:nvPicPr>
        <p:blipFill rotWithShape="1">
          <a:blip r:embed="rId4">
            <a:alphaModFix/>
          </a:blip>
          <a:srcRect b="0" l="0" r="0" t="0"/>
          <a:stretch/>
        </p:blipFill>
        <p:spPr>
          <a:xfrm>
            <a:off x="4608254" y="1244600"/>
            <a:ext cx="3998657" cy="2438400"/>
          </a:xfrm>
          <a:prstGeom prst="rect">
            <a:avLst/>
          </a:prstGeom>
          <a:noFill/>
          <a:ln>
            <a:noFill/>
          </a:ln>
        </p:spPr>
      </p:pic>
      <p:sp>
        <p:nvSpPr>
          <p:cNvPr id="361" name="Google Shape;361;p28"/>
          <p:cNvSpPr/>
          <p:nvPr/>
        </p:nvSpPr>
        <p:spPr>
          <a:xfrm>
            <a:off x="591472" y="5441265"/>
            <a:ext cx="384625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Vị trí các trocar trong </a:t>
            </a:r>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phẫu thuật nội soi cắt túi mật </a:t>
            </a:r>
            <a:endParaRPr i="1" sz="1800">
              <a:solidFill>
                <a:schemeClr val="lt1"/>
              </a:solidFill>
              <a:latin typeface="Times New Roman"/>
              <a:ea typeface="Times New Roman"/>
              <a:cs typeface="Times New Roman"/>
              <a:sym typeface="Times New Roman"/>
            </a:endParaRPr>
          </a:p>
        </p:txBody>
      </p:sp>
      <p:sp>
        <p:nvSpPr>
          <p:cNvPr id="362" name="Google Shape;362;p28"/>
          <p:cNvSpPr/>
          <p:nvPr/>
        </p:nvSpPr>
        <p:spPr>
          <a:xfrm>
            <a:off x="5155902" y="3810000"/>
            <a:ext cx="290335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Cấu trúc giải phẫu trong </a:t>
            </a:r>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phẫu thuật nội soi cắt túi mật</a:t>
            </a:r>
            <a:endParaRPr i="1" sz="1800">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nvSpPr>
        <p:spPr>
          <a:xfrm>
            <a:off x="381000" y="38100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3/ LẤY SỎI QUA DA</a:t>
            </a:r>
            <a:endParaRPr/>
          </a:p>
        </p:txBody>
      </p:sp>
      <p:sp>
        <p:nvSpPr>
          <p:cNvPr id="368" name="Google Shape;368;p29"/>
          <p:cNvSpPr/>
          <p:nvPr/>
        </p:nvSpPr>
        <p:spPr>
          <a:xfrm>
            <a:off x="609600" y="1219200"/>
            <a:ext cx="7848600" cy="4743222"/>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Chỉ định: khi bệnh nhân không thể chịu đựng cuộc phẫu thuật do lớn tuổi, bệnh nền nặng. </a:t>
            </a:r>
            <a:endParaRPr/>
          </a:p>
          <a:p>
            <a:pPr indent="-457200" lvl="0" marL="4572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2 phương pháp: </a:t>
            </a:r>
            <a:endParaRPr/>
          </a:p>
          <a:p>
            <a:pPr indent="-457200" lvl="1" marL="914400" marR="0" rtl="0" algn="just">
              <a:lnSpc>
                <a:spcPct val="115000"/>
              </a:lnSpc>
              <a:spcBef>
                <a:spcPts val="144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Chọc dẫn lưu túi mật xuyên gan qua da (PTGBD)</a:t>
            </a:r>
            <a:endParaRPr/>
          </a:p>
          <a:p>
            <a:pPr indent="-457200" lvl="1" marL="914400" marR="0" rtl="0" algn="just">
              <a:lnSpc>
                <a:spcPct val="115000"/>
              </a:lnSpc>
              <a:spcBef>
                <a:spcPts val="144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Mở túi mật ra da. </a:t>
            </a:r>
            <a:endParaRPr/>
          </a:p>
          <a:p>
            <a:pPr indent="0" lvl="1" marL="457200" marR="0" rtl="0" algn="just">
              <a:lnSpc>
                <a:spcPct val="115000"/>
              </a:lnSpc>
              <a:spcBef>
                <a:spcPts val="1440"/>
              </a:spcBef>
              <a:spcAft>
                <a:spcPts val="0"/>
              </a:spcAft>
              <a:buNone/>
            </a:pPr>
            <a:r>
              <a:rPr b="0" i="0" lang="en-US" sz="2800" u="none" cap="none" strike="noStrike">
                <a:solidFill>
                  <a:schemeClr val="lt1"/>
                </a:solidFill>
                <a:latin typeface="Times New Roman"/>
                <a:ea typeface="Times New Roman"/>
                <a:cs typeface="Times New Roman"/>
                <a:sym typeface="Times New Roman"/>
              </a:rPr>
              <a:t>Sau đó bệnh nhân sẽ được lấy sỏi qua đường hầm túi mật – da bằng ống soi đường mật.</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
          <p:cNvSpPr txBox="1"/>
          <p:nvPr/>
        </p:nvSpPr>
        <p:spPr>
          <a:xfrm>
            <a:off x="280987" y="1066800"/>
            <a:ext cx="8658225" cy="353943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800"/>
              <a:buFont typeface="Times New Roman"/>
              <a:buChar char="-"/>
            </a:pPr>
            <a:r>
              <a:rPr b="0" i="0" lang="en-US" sz="2800" u="none" cap="none" strike="noStrike">
                <a:solidFill>
                  <a:schemeClr val="lt1"/>
                </a:solidFill>
                <a:latin typeface="Times New Roman"/>
                <a:ea typeface="Times New Roman"/>
                <a:cs typeface="Times New Roman"/>
                <a:sym typeface="Times New Roman"/>
              </a:rPr>
              <a:t>Sỏi túi mật là một trong những bệnh lý phổ biến trên thế giới cũng như ở nước ta. </a:t>
            </a:r>
            <a:endParaRPr/>
          </a:p>
          <a:p>
            <a:pPr indent="-342900" lvl="0" marL="342900" marR="0" rtl="0" algn="just">
              <a:spcBef>
                <a:spcPts val="1400"/>
              </a:spcBef>
              <a:spcAft>
                <a:spcPts val="0"/>
              </a:spcAft>
              <a:buClr>
                <a:schemeClr val="lt1"/>
              </a:buClr>
              <a:buSzPts val="2800"/>
              <a:buFont typeface="Times New Roman"/>
              <a:buChar char="-"/>
            </a:pPr>
            <a:r>
              <a:rPr b="0" i="0" lang="en-US" sz="2800" u="none" cap="none" strike="noStrike">
                <a:solidFill>
                  <a:schemeClr val="lt1"/>
                </a:solidFill>
                <a:latin typeface="Times New Roman"/>
                <a:ea typeface="Times New Roman"/>
                <a:cs typeface="Times New Roman"/>
                <a:sym typeface="Times New Roman"/>
              </a:rPr>
              <a:t>Sỏi túi mật có thể được phát hiện tình cờ nhờ siêu âm hoặc khi bệnh nhân có triệu chứng hoặc biến chứng. </a:t>
            </a:r>
            <a:endParaRPr/>
          </a:p>
          <a:p>
            <a:pPr indent="-342900" lvl="0" marL="342900" marR="0" rtl="0" algn="just">
              <a:spcBef>
                <a:spcPts val="1400"/>
              </a:spcBef>
              <a:spcAft>
                <a:spcPts val="0"/>
              </a:spcAft>
              <a:buClr>
                <a:schemeClr val="lt1"/>
              </a:buClr>
              <a:buSzPts val="2800"/>
              <a:buFont typeface="Times New Roman"/>
              <a:buChar char="-"/>
            </a:pPr>
            <a:r>
              <a:rPr b="0" i="0" lang="en-US" sz="2800" u="none" cap="none" strike="noStrike">
                <a:solidFill>
                  <a:schemeClr val="lt1"/>
                </a:solidFill>
                <a:latin typeface="Times New Roman"/>
                <a:ea typeface="Times New Roman"/>
                <a:cs typeface="Times New Roman"/>
                <a:sym typeface="Times New Roman"/>
              </a:rPr>
              <a:t>Chẩn đoán sỏi túi mật cũng như các biến chứng kèm theo giữ vai trò quan trọng trong việc lựa chọn phương pháp điều trị tối ưu cho từng bệnh nhân. </a:t>
            </a:r>
            <a:endParaRPr b="0" i="0" sz="2800" u="none" cap="none" strike="noStrike">
              <a:solidFill>
                <a:schemeClr val="lt1"/>
              </a:solidFill>
              <a:latin typeface="Times New Roman"/>
              <a:ea typeface="Times New Roman"/>
              <a:cs typeface="Times New Roman"/>
              <a:sym typeface="Times New Roman"/>
            </a:endParaRPr>
          </a:p>
        </p:txBody>
      </p:sp>
      <p:sp>
        <p:nvSpPr>
          <p:cNvPr id="173" name="Google Shape;173;p3"/>
          <p:cNvSpPr txBox="1"/>
          <p:nvPr/>
        </p:nvSpPr>
        <p:spPr>
          <a:xfrm>
            <a:off x="293526" y="381000"/>
            <a:ext cx="8901113"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I. MỞ ĐẦU</a:t>
            </a:r>
            <a:endParaRPr b="1" i="0" sz="2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30"/>
          <p:cNvPicPr preferRelativeResize="0"/>
          <p:nvPr/>
        </p:nvPicPr>
        <p:blipFill rotWithShape="1">
          <a:blip r:embed="rId3">
            <a:alphaModFix/>
          </a:blip>
          <a:srcRect b="0" l="0" r="0" t="0"/>
          <a:stretch/>
        </p:blipFill>
        <p:spPr>
          <a:xfrm>
            <a:off x="533400" y="762000"/>
            <a:ext cx="3962400" cy="2590800"/>
          </a:xfrm>
          <a:prstGeom prst="rect">
            <a:avLst/>
          </a:prstGeom>
          <a:noFill/>
          <a:ln>
            <a:noFill/>
          </a:ln>
        </p:spPr>
      </p:pic>
      <p:sp>
        <p:nvSpPr>
          <p:cNvPr id="374" name="Google Shape;374;p30"/>
          <p:cNvSpPr/>
          <p:nvPr/>
        </p:nvSpPr>
        <p:spPr>
          <a:xfrm>
            <a:off x="457200" y="3505200"/>
            <a:ext cx="44354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Times New Roman"/>
                <a:ea typeface="Times New Roman"/>
                <a:cs typeface="Times New Roman"/>
                <a:sym typeface="Times New Roman"/>
              </a:rPr>
              <a:t>Chọc dẫn lưu túi mật xuyên gan qua da</a:t>
            </a: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pic>
        <p:nvPicPr>
          <p:cNvPr descr="hinh3" id="375" name="Google Shape;375;p30"/>
          <p:cNvPicPr preferRelativeResize="0"/>
          <p:nvPr/>
        </p:nvPicPr>
        <p:blipFill rotWithShape="1">
          <a:blip r:embed="rId4">
            <a:alphaModFix/>
          </a:blip>
          <a:srcRect b="0" l="46283" r="0" t="0"/>
          <a:stretch/>
        </p:blipFill>
        <p:spPr>
          <a:xfrm>
            <a:off x="5105400" y="762000"/>
            <a:ext cx="3276600" cy="2590800"/>
          </a:xfrm>
          <a:prstGeom prst="rect">
            <a:avLst/>
          </a:prstGeom>
          <a:noFill/>
          <a:ln>
            <a:noFill/>
          </a:ln>
        </p:spPr>
      </p:pic>
      <p:sp>
        <p:nvSpPr>
          <p:cNvPr id="376" name="Google Shape;376;p30"/>
          <p:cNvSpPr/>
          <p:nvPr/>
        </p:nvSpPr>
        <p:spPr>
          <a:xfrm>
            <a:off x="5867400" y="3505200"/>
            <a:ext cx="19992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Times New Roman"/>
                <a:ea typeface="Times New Roman"/>
                <a:cs typeface="Times New Roman"/>
                <a:sym typeface="Times New Roman"/>
              </a:rPr>
              <a:t>Mở túi mật ra da</a:t>
            </a: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pic>
        <p:nvPicPr>
          <p:cNvPr descr="IMG_0319" id="377" name="Google Shape;377;p30"/>
          <p:cNvPicPr preferRelativeResize="0"/>
          <p:nvPr/>
        </p:nvPicPr>
        <p:blipFill rotWithShape="1">
          <a:blip r:embed="rId5">
            <a:alphaModFix/>
          </a:blip>
          <a:srcRect b="11815" l="2325" r="-2013" t="15120"/>
          <a:stretch/>
        </p:blipFill>
        <p:spPr>
          <a:xfrm>
            <a:off x="3124200" y="4013560"/>
            <a:ext cx="3124200" cy="2230163"/>
          </a:xfrm>
          <a:prstGeom prst="rect">
            <a:avLst/>
          </a:prstGeom>
          <a:noFill/>
          <a:ln>
            <a:noFill/>
          </a:ln>
        </p:spPr>
      </p:pic>
      <p:sp>
        <p:nvSpPr>
          <p:cNvPr id="378" name="Google Shape;378;p30"/>
          <p:cNvSpPr/>
          <p:nvPr/>
        </p:nvSpPr>
        <p:spPr>
          <a:xfrm>
            <a:off x="3670638" y="6336268"/>
            <a:ext cx="20313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Times New Roman"/>
                <a:ea typeface="Times New Roman"/>
                <a:cs typeface="Times New Roman"/>
                <a:sym typeface="Times New Roman"/>
              </a:rPr>
              <a:t>Ống soi đường mật</a:t>
            </a:r>
            <a:r>
              <a:rPr lang="en-U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1"/>
          <p:cNvSpPr txBox="1"/>
          <p:nvPr>
            <p:ph idx="4294967295" type="title"/>
          </p:nvPr>
        </p:nvSpPr>
        <p:spPr>
          <a:xfrm>
            <a:off x="353286" y="215518"/>
            <a:ext cx="8562114"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800">
                <a:solidFill>
                  <a:srgbClr val="FF0000"/>
                </a:solidFill>
                <a:latin typeface="Times New Roman"/>
                <a:ea typeface="Times New Roman"/>
                <a:cs typeface="Times New Roman"/>
                <a:sym typeface="Times New Roman"/>
              </a:rPr>
              <a:t>VII. ĐIỀU TRỊ VIÊM TÚI MẬT CẤP THEO TOKYO GUIDELINES 2018: </a:t>
            </a:r>
            <a:endParaRPr b="1" sz="2800">
              <a:solidFill>
                <a:srgbClr val="FF0000"/>
              </a:solidFill>
              <a:latin typeface="Times New Roman"/>
              <a:ea typeface="Times New Roman"/>
              <a:cs typeface="Times New Roman"/>
              <a:sym typeface="Times New Roman"/>
            </a:endParaRPr>
          </a:p>
        </p:txBody>
      </p:sp>
      <p:sp>
        <p:nvSpPr>
          <p:cNvPr id="384" name="Google Shape;384;p31"/>
          <p:cNvSpPr txBox="1"/>
          <p:nvPr/>
        </p:nvSpPr>
        <p:spPr>
          <a:xfrm>
            <a:off x="438474" y="1451439"/>
            <a:ext cx="800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1/ NGUYÊN TẮC ĐIỀU TRỊ</a:t>
            </a:r>
            <a:endParaRPr/>
          </a:p>
        </p:txBody>
      </p:sp>
      <p:sp>
        <p:nvSpPr>
          <p:cNvPr id="385" name="Google Shape;385;p31"/>
          <p:cNvSpPr/>
          <p:nvPr/>
        </p:nvSpPr>
        <p:spPr>
          <a:xfrm>
            <a:off x="685800" y="2299228"/>
            <a:ext cx="7753674" cy="189776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Kháng sinh.</a:t>
            </a:r>
            <a:endParaRPr sz="2800">
              <a:solidFill>
                <a:schemeClr val="lt1"/>
              </a:solidFill>
              <a:latin typeface="Arial"/>
              <a:ea typeface="Arial"/>
              <a:cs typeface="Arial"/>
              <a:sym typeface="Arial"/>
            </a:endParaRPr>
          </a:p>
          <a:p>
            <a:pPr indent="-342900" lvl="0" marL="3429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Hồi sức, nâng đỡ tổng trạng.</a:t>
            </a:r>
            <a:endParaRPr sz="2800">
              <a:solidFill>
                <a:schemeClr val="lt1"/>
              </a:solidFill>
              <a:latin typeface="Arial"/>
              <a:ea typeface="Arial"/>
              <a:cs typeface="Arial"/>
              <a:sym typeface="Arial"/>
            </a:endParaRPr>
          </a:p>
          <a:p>
            <a:pPr indent="-342900" lvl="0" marL="3429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Cắt túi mật hoặc dẫn lưu túi mật.</a:t>
            </a:r>
            <a:endParaRPr sz="2800">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nvSpPr>
        <p:spPr>
          <a:xfrm>
            <a:off x="438474" y="660334"/>
            <a:ext cx="80010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2/ PHÁC ĐỒ XỬ TRÍ VIÊM TÚI MẬT CẤP THEO TOKYO GUIDELINES 2018</a:t>
            </a:r>
            <a:endParaRPr/>
          </a:p>
        </p:txBody>
      </p:sp>
      <p:pic>
        <p:nvPicPr>
          <p:cNvPr id="391" name="Google Shape;391;p32"/>
          <p:cNvPicPr preferRelativeResize="0"/>
          <p:nvPr/>
        </p:nvPicPr>
        <p:blipFill rotWithShape="1">
          <a:blip r:embed="rId3">
            <a:alphaModFix/>
          </a:blip>
          <a:srcRect b="31737" l="35294" r="18288" t="44473"/>
          <a:stretch/>
        </p:blipFill>
        <p:spPr>
          <a:xfrm>
            <a:off x="1635925" y="2057400"/>
            <a:ext cx="5606097" cy="2055177"/>
          </a:xfrm>
          <a:prstGeom prst="rect">
            <a:avLst/>
          </a:prstGeom>
          <a:noFill/>
          <a:ln>
            <a:noFill/>
          </a:ln>
        </p:spPr>
      </p:pic>
      <p:sp>
        <p:nvSpPr>
          <p:cNvPr id="392" name="Google Shape;392;p32"/>
          <p:cNvSpPr/>
          <p:nvPr/>
        </p:nvSpPr>
        <p:spPr>
          <a:xfrm>
            <a:off x="1429073" y="4419600"/>
            <a:ext cx="6019800"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Sơ đồ 1: Hướng điều trị viêm túi mật cấp độ I </a:t>
            </a:r>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theo Tokyo Guidelines 2018</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λ: CCI ≤ 5 và/hoặc ASA ≤ II (nguy cơ thấp)</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μ: CCI ≥ 6 và/hoặc ASA ≥ III (không nguy cơ thấp)</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Δ: có thể chuyển mổ mở nếu mổ nội soi khó khăn</a:t>
            </a:r>
            <a:endParaRPr sz="20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33"/>
          <p:cNvPicPr preferRelativeResize="0"/>
          <p:nvPr/>
        </p:nvPicPr>
        <p:blipFill rotWithShape="1">
          <a:blip r:embed="rId3">
            <a:alphaModFix/>
          </a:blip>
          <a:srcRect b="31937" l="34776" r="17118" t="34958"/>
          <a:stretch/>
        </p:blipFill>
        <p:spPr>
          <a:xfrm>
            <a:off x="838200" y="533400"/>
            <a:ext cx="7315200" cy="3429000"/>
          </a:xfrm>
          <a:prstGeom prst="rect">
            <a:avLst/>
          </a:prstGeom>
          <a:noFill/>
          <a:ln>
            <a:noFill/>
          </a:ln>
        </p:spPr>
      </p:pic>
      <p:sp>
        <p:nvSpPr>
          <p:cNvPr id="398" name="Google Shape;398;p33"/>
          <p:cNvSpPr/>
          <p:nvPr/>
        </p:nvSpPr>
        <p:spPr>
          <a:xfrm>
            <a:off x="1447800" y="4114800"/>
            <a:ext cx="6400800"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Sơ đồ 2: Hướng điều trị viêm túi mật cấp độ II </a:t>
            </a:r>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theo Tokyo Guidelines 2018</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α: Kháng sinh và nâng đỡ tổng trạng thành công</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φ: Kháng sinh và nâng đỡ tổng trạng thất bại</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λ: CCI ≤ 5 và/hoặc ASA ≤ II (nguy cơ thấp)</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μ: CCI ≥ 6 và/hoặc ASA ≥ III (không nguy cơ thấp)</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200">
                <a:solidFill>
                  <a:schemeClr val="lt1"/>
                </a:solidFill>
                <a:latin typeface="MS Mincho"/>
                <a:ea typeface="MS Mincho"/>
                <a:cs typeface="MS Mincho"/>
                <a:sym typeface="MS Mincho"/>
              </a:rPr>
              <a:t>※</a:t>
            </a:r>
            <a:r>
              <a:rPr i="1" lang="en-US" sz="1200">
                <a:solidFill>
                  <a:schemeClr val="lt1"/>
                </a:solidFill>
                <a:latin typeface="Times New Roman"/>
                <a:ea typeface="Times New Roman"/>
                <a:cs typeface="Times New Roman"/>
                <a:sym typeface="Times New Roman"/>
              </a:rPr>
              <a:t>: </a:t>
            </a:r>
            <a:r>
              <a:rPr i="1" lang="en-US" sz="1800">
                <a:solidFill>
                  <a:schemeClr val="lt1"/>
                </a:solidFill>
                <a:latin typeface="Times New Roman"/>
                <a:ea typeface="Times New Roman"/>
                <a:cs typeface="Times New Roman"/>
                <a:sym typeface="Times New Roman"/>
              </a:rPr>
              <a:t>Nên cấy máu trước khi dùng kháng sinh</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 Cấy dịch mật nên được thực hiện</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Δ: có thể chuyển mổ mở nếu mổ nội soi khó khăn</a:t>
            </a:r>
            <a:endParaRPr sz="20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34"/>
          <p:cNvPicPr preferRelativeResize="0"/>
          <p:nvPr/>
        </p:nvPicPr>
        <p:blipFill rotWithShape="1">
          <a:blip r:embed="rId3">
            <a:alphaModFix/>
          </a:blip>
          <a:srcRect b="34423" l="34906" r="11564" t="23374"/>
          <a:stretch/>
        </p:blipFill>
        <p:spPr>
          <a:xfrm>
            <a:off x="914400" y="609600"/>
            <a:ext cx="7315200" cy="3581400"/>
          </a:xfrm>
          <a:prstGeom prst="rect">
            <a:avLst/>
          </a:prstGeom>
          <a:noFill/>
          <a:ln>
            <a:noFill/>
          </a:ln>
        </p:spPr>
      </p:pic>
      <p:sp>
        <p:nvSpPr>
          <p:cNvPr id="404" name="Google Shape;404;p34"/>
          <p:cNvSpPr/>
          <p:nvPr/>
        </p:nvSpPr>
        <p:spPr>
          <a:xfrm>
            <a:off x="1828800" y="4419600"/>
            <a:ext cx="5486400"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Sơ đồ 3: Hướng điều trị viêm túi mật cấp độ III theo Tokyo Guidelines 2018</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200">
                <a:solidFill>
                  <a:schemeClr val="lt1"/>
                </a:solidFill>
                <a:latin typeface="MS Mincho"/>
                <a:ea typeface="MS Mincho"/>
                <a:cs typeface="MS Mincho"/>
                <a:sym typeface="MS Mincho"/>
              </a:rPr>
              <a:t>※</a:t>
            </a:r>
            <a:r>
              <a:rPr i="1" lang="en-US" sz="1200">
                <a:solidFill>
                  <a:schemeClr val="lt1"/>
                </a:solidFill>
                <a:latin typeface="Times New Roman"/>
                <a:ea typeface="Times New Roman"/>
                <a:cs typeface="Times New Roman"/>
                <a:sym typeface="Times New Roman"/>
              </a:rPr>
              <a:t>: </a:t>
            </a:r>
            <a:r>
              <a:rPr i="1" lang="en-US" sz="1800">
                <a:solidFill>
                  <a:schemeClr val="lt1"/>
                </a:solidFill>
                <a:latin typeface="Times New Roman"/>
                <a:ea typeface="Times New Roman"/>
                <a:cs typeface="Times New Roman"/>
                <a:sym typeface="Times New Roman"/>
              </a:rPr>
              <a:t>Nên cấy máu trước khi dùng kháng sinh</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 Cấy dịch mật nên được thực hiện</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Δ: có thể chuyển mổ mở nếu mổ nội soi khó khăn</a:t>
            </a:r>
            <a:endParaRPr sz="20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nvSpPr>
        <p:spPr>
          <a:xfrm>
            <a:off x="381000" y="228600"/>
            <a:ext cx="7086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3/ LỰA CHỌN KHÁNG SINH ĐIỀU TRỊ</a:t>
            </a:r>
            <a:endParaRPr/>
          </a:p>
        </p:txBody>
      </p:sp>
      <p:sp>
        <p:nvSpPr>
          <p:cNvPr id="410" name="Google Shape;410;p35"/>
          <p:cNvSpPr txBox="1"/>
          <p:nvPr/>
        </p:nvSpPr>
        <p:spPr>
          <a:xfrm>
            <a:off x="609600" y="805065"/>
            <a:ext cx="73914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3.1 Khi chưa có kết quả kháng sinh đồ</a:t>
            </a:r>
            <a:endParaRPr/>
          </a:p>
        </p:txBody>
      </p:sp>
      <p:graphicFrame>
        <p:nvGraphicFramePr>
          <p:cNvPr id="411" name="Google Shape;411;p35"/>
          <p:cNvGraphicFramePr/>
          <p:nvPr/>
        </p:nvGraphicFramePr>
        <p:xfrm>
          <a:off x="304800" y="1524000"/>
          <a:ext cx="3000000" cy="3000000"/>
        </p:xfrm>
        <a:graphic>
          <a:graphicData uri="http://schemas.openxmlformats.org/drawingml/2006/table">
            <a:tbl>
              <a:tblPr bandRow="1" firstCol="1" firstRow="1">
                <a:noFill/>
                <a:tableStyleId>{566F5189-EB16-431A-AE6D-0D48FB451041}</a:tableStyleId>
              </a:tblPr>
              <a:tblGrid>
                <a:gridCol w="1420125"/>
                <a:gridCol w="1811900"/>
                <a:gridCol w="1547975"/>
                <a:gridCol w="1812825"/>
                <a:gridCol w="1941600"/>
              </a:tblGrid>
              <a:tr h="457200">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 </a:t>
                      </a:r>
                      <a:endParaRPr sz="1400" u="none" cap="none" strike="noStrike">
                        <a:solidFill>
                          <a:schemeClr val="dk1"/>
                        </a:solidFill>
                        <a:latin typeface="Times New Roman"/>
                        <a:ea typeface="Times New Roman"/>
                        <a:cs typeface="Times New Roman"/>
                        <a:sym typeface="Times New Roman"/>
                      </a:endParaRPr>
                    </a:p>
                  </a:txBody>
                  <a:tcPr marT="0" marB="0" marR="68575" marL="68575"/>
                </a:tc>
                <a:tc gridSpan="3">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Viêm túi mật mắc phải từ cộng đồng</a:t>
                      </a:r>
                      <a:endParaRPr sz="1400" u="none" cap="none" strike="noStrike">
                        <a:solidFill>
                          <a:schemeClr val="dk1"/>
                        </a:solidFill>
                        <a:latin typeface="Times New Roman"/>
                        <a:ea typeface="Times New Roman"/>
                        <a:cs typeface="Times New Roman"/>
                        <a:sym typeface="Times New Roman"/>
                      </a:endParaRPr>
                    </a:p>
                  </a:txBody>
                  <a:tcPr marT="0" marB="0" marR="68575" marL="68575"/>
                </a:tc>
                <a:tc hMerge="1"/>
                <a:tc hMerge="1"/>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Viêm túi mật mắc phải trong bệnh viện</a:t>
                      </a:r>
                      <a:r>
                        <a:rPr baseline="30000" lang="en-US" sz="1400" u="none" cap="none" strike="noStrike">
                          <a:solidFill>
                            <a:schemeClr val="dk1"/>
                          </a:solidFill>
                          <a:latin typeface="Times New Roman"/>
                          <a:ea typeface="Times New Roman"/>
                          <a:cs typeface="Times New Roman"/>
                          <a:sym typeface="Times New Roman"/>
                        </a:rPr>
                        <a:t>a</a:t>
                      </a:r>
                      <a:endParaRPr sz="1400" u="none" cap="none" strike="noStrike">
                        <a:solidFill>
                          <a:schemeClr val="dk1"/>
                        </a:solidFill>
                        <a:latin typeface="Times New Roman"/>
                        <a:ea typeface="Times New Roman"/>
                        <a:cs typeface="Times New Roman"/>
                        <a:sym typeface="Times New Roman"/>
                      </a:endParaRPr>
                    </a:p>
                  </a:txBody>
                  <a:tcPr marT="0" marB="0" marR="68575" marL="68575"/>
                </a:tc>
              </a:tr>
              <a:tr h="196025">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Độ I</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Độ II</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Độ III</a:t>
                      </a:r>
                      <a:r>
                        <a:rPr baseline="30000" lang="en-US" sz="1100" u="none" cap="none" strike="noStrike">
                          <a:solidFill>
                            <a:schemeClr val="dk1"/>
                          </a:solidFill>
                          <a:latin typeface="Times New Roman"/>
                          <a:ea typeface="Times New Roman"/>
                          <a:cs typeface="Times New Roman"/>
                          <a:sym typeface="Times New Roman"/>
                        </a:rPr>
                        <a:t>a</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r>
              <a:tr h="841875">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Nhóm Penicillin</a:t>
                      </a:r>
                      <a:endParaRPr sz="14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Ampicillin/sulbactam</a:t>
                      </a:r>
                      <a:r>
                        <a:rPr baseline="30000" lang="en-US" sz="1100" u="none" cap="none" strike="noStrike">
                          <a:solidFill>
                            <a:schemeClr val="dk1"/>
                          </a:solidFill>
                          <a:latin typeface="Times New Roman"/>
                          <a:ea typeface="Times New Roman"/>
                          <a:cs typeface="Times New Roman"/>
                          <a:sym typeface="Times New Roman"/>
                        </a:rPr>
                        <a:t>b</a:t>
                      </a:r>
                      <a:r>
                        <a:rPr lang="en-US" sz="1100" u="none" cap="none" strike="noStrike">
                          <a:solidFill>
                            <a:schemeClr val="dk1"/>
                          </a:solidFill>
                          <a:latin typeface="Times New Roman"/>
                          <a:ea typeface="Times New Roman"/>
                          <a:cs typeface="Times New Roman"/>
                          <a:sym typeface="Times New Roman"/>
                        </a:rPr>
                        <a:t> không được khuyến cáo dùng nếu tỉ lệ kháng ở địa phương &gt;20%</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Piperacillin/</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tazobactam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Piperacillin/</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tazobactam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Piperacillin/tazobactam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r>
              <a:tr h="1462850">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Nhóm Cephalosporin </a:t>
                      </a:r>
                      <a:endParaRPr sz="14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Cefazolin</a:t>
                      </a:r>
                      <a:r>
                        <a:rPr baseline="30000" lang="en-US" sz="1100" u="none" cap="none" strike="noStrike">
                          <a:solidFill>
                            <a:schemeClr val="dk1"/>
                          </a:solidFill>
                          <a:latin typeface="Times New Roman"/>
                          <a:ea typeface="Times New Roman"/>
                          <a:cs typeface="Times New Roman"/>
                          <a:sym typeface="Times New Roman"/>
                        </a:rPr>
                        <a:t>c</a:t>
                      </a:r>
                      <a:r>
                        <a:rPr lang="en-US" sz="1100" u="none" cap="none" strike="noStrike">
                          <a:solidFill>
                            <a:schemeClr val="dk1"/>
                          </a:solidFill>
                          <a:latin typeface="Times New Roman"/>
                          <a:ea typeface="Times New Roman"/>
                          <a:cs typeface="Times New Roman"/>
                          <a:sym typeface="Times New Roman"/>
                        </a:rPr>
                        <a:t>, hoặc cefotiam</a:t>
                      </a:r>
                      <a:r>
                        <a:rPr baseline="30000" lang="en-US" sz="1100" u="none" cap="none" strike="noStrike">
                          <a:solidFill>
                            <a:schemeClr val="dk1"/>
                          </a:solidFill>
                          <a:latin typeface="Times New Roman"/>
                          <a:ea typeface="Times New Roman"/>
                          <a:cs typeface="Times New Roman"/>
                          <a:sym typeface="Times New Roman"/>
                        </a:rPr>
                        <a:t>c</a:t>
                      </a:r>
                      <a:r>
                        <a:rPr lang="en-US" sz="1100" u="none" cap="none" strike="noStrike">
                          <a:solidFill>
                            <a:schemeClr val="dk1"/>
                          </a:solidFill>
                          <a:latin typeface="Times New Roman"/>
                          <a:ea typeface="Times New Roman"/>
                          <a:cs typeface="Times New Roman"/>
                          <a:sym typeface="Times New Roman"/>
                        </a:rPr>
                        <a:t>, hoặc cefuroxime</a:t>
                      </a:r>
                      <a:r>
                        <a:rPr baseline="30000" lang="en-US" sz="1100" u="none" cap="none" strike="noStrike">
                          <a:solidFill>
                            <a:schemeClr val="dk1"/>
                          </a:solidFill>
                          <a:latin typeface="Times New Roman"/>
                          <a:ea typeface="Times New Roman"/>
                          <a:cs typeface="Times New Roman"/>
                          <a:sym typeface="Times New Roman"/>
                        </a:rPr>
                        <a:t>c</a:t>
                      </a:r>
                      <a:r>
                        <a:rPr lang="en-US" sz="1100" u="none" cap="none" strike="noStrike">
                          <a:solidFill>
                            <a:schemeClr val="dk1"/>
                          </a:solidFill>
                          <a:latin typeface="Times New Roman"/>
                          <a:ea typeface="Times New Roman"/>
                          <a:cs typeface="Times New Roman"/>
                          <a:sym typeface="Times New Roman"/>
                        </a:rPr>
                        <a:t>, hoặc ceftriaxone, hoặc cefotaxime ± metronidazole</a:t>
                      </a:r>
                      <a:r>
                        <a:rPr baseline="30000" lang="en-US" sz="1100" u="none" cap="none" strike="noStrike">
                          <a:solidFill>
                            <a:schemeClr val="dk1"/>
                          </a:solidFill>
                          <a:latin typeface="Times New Roman"/>
                          <a:ea typeface="Times New Roman"/>
                          <a:cs typeface="Times New Roman"/>
                          <a:sym typeface="Times New Roman"/>
                        </a:rPr>
                        <a:t>d</a:t>
                      </a:r>
                      <a:r>
                        <a:rPr lang="en-US" sz="1100" u="none" cap="none" strike="noStrike">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Cefmetazole</a:t>
                      </a:r>
                      <a:r>
                        <a:rPr baseline="30000" lang="en-US" sz="1100" u="none" cap="none" strike="noStrike">
                          <a:solidFill>
                            <a:schemeClr val="dk1"/>
                          </a:solidFill>
                          <a:latin typeface="Times New Roman"/>
                          <a:ea typeface="Times New Roman"/>
                          <a:cs typeface="Times New Roman"/>
                          <a:sym typeface="Times New Roman"/>
                        </a:rPr>
                        <a:t>c</a:t>
                      </a:r>
                      <a:r>
                        <a:rPr lang="en-US" sz="1100" u="none" cap="none" strike="noStrike">
                          <a:solidFill>
                            <a:schemeClr val="dk1"/>
                          </a:solidFill>
                          <a:latin typeface="Times New Roman"/>
                          <a:ea typeface="Times New Roman"/>
                          <a:cs typeface="Times New Roman"/>
                          <a:sym typeface="Times New Roman"/>
                        </a:rPr>
                        <a:t>, Cefoxitin</a:t>
                      </a:r>
                      <a:r>
                        <a:rPr baseline="30000" lang="en-US" sz="1100" u="none" cap="none" strike="noStrike">
                          <a:solidFill>
                            <a:schemeClr val="dk1"/>
                          </a:solidFill>
                          <a:latin typeface="Times New Roman"/>
                          <a:ea typeface="Times New Roman"/>
                          <a:cs typeface="Times New Roman"/>
                          <a:sym typeface="Times New Roman"/>
                        </a:rPr>
                        <a:t>c</a:t>
                      </a:r>
                      <a:r>
                        <a:rPr lang="en-US" sz="1100" u="none" cap="none" strike="noStrike">
                          <a:solidFill>
                            <a:schemeClr val="dk1"/>
                          </a:solidFill>
                          <a:latin typeface="Times New Roman"/>
                          <a:ea typeface="Times New Roman"/>
                          <a:cs typeface="Times New Roman"/>
                          <a:sym typeface="Times New Roman"/>
                        </a:rPr>
                        <a:t> ,Flomoxef </a:t>
                      </a:r>
                      <a:r>
                        <a:rPr baseline="30000" lang="en-US" sz="1100" u="none" cap="none" strike="noStrike">
                          <a:solidFill>
                            <a:schemeClr val="dk1"/>
                          </a:solidFill>
                          <a:latin typeface="Times New Roman"/>
                          <a:ea typeface="Times New Roman"/>
                          <a:cs typeface="Times New Roman"/>
                          <a:sym typeface="Times New Roman"/>
                        </a:rPr>
                        <a:t>c</a:t>
                      </a:r>
                      <a:r>
                        <a:rPr lang="en-US" sz="1100" u="none" cap="none" strike="noStrike">
                          <a:solidFill>
                            <a:schemeClr val="dk1"/>
                          </a:solidFill>
                          <a:latin typeface="Times New Roman"/>
                          <a:ea typeface="Times New Roman"/>
                          <a:cs typeface="Times New Roman"/>
                          <a:sym typeface="Times New Roman"/>
                        </a:rPr>
                        <a:t>, Cefoperazone/ sulbactam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Ceftriaxone, hoặc Cefotaxime, hoặc Cefepime, hoặc Cefozopran, hoặc Ceftazidime ± Metronidazole</a:t>
                      </a:r>
                      <a:r>
                        <a:rPr baseline="30000" lang="en-US" sz="1100" u="none" cap="none" strike="noStrike">
                          <a:solidFill>
                            <a:schemeClr val="dk1"/>
                          </a:solidFill>
                          <a:latin typeface="Times New Roman"/>
                          <a:ea typeface="Times New Roman"/>
                          <a:cs typeface="Times New Roman"/>
                          <a:sym typeface="Times New Roman"/>
                        </a:rPr>
                        <a:t>d</a:t>
                      </a:r>
                      <a:r>
                        <a:rPr lang="en-US" sz="1100" u="none" cap="none" strike="noStrike">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Cefoperazone/sulbactam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Cefepime, hoặc Ceftazidime, hoặc Cefozopran ± Metronidazole</a:t>
                      </a:r>
                      <a:r>
                        <a:rPr baseline="30000" lang="en-US" sz="1100" u="none" cap="none" strike="noStrike">
                          <a:solidFill>
                            <a:schemeClr val="dk1"/>
                          </a:solidFill>
                          <a:latin typeface="Times New Roman"/>
                          <a:ea typeface="Times New Roman"/>
                          <a:cs typeface="Times New Roman"/>
                          <a:sym typeface="Times New Roman"/>
                        </a:rPr>
                        <a:t>d</a:t>
                      </a:r>
                      <a:r>
                        <a:rPr lang="en-US" sz="1100" u="none" cap="none" strike="noStrike">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Cefepime, hoặc Ceftazidime, hoặc Cefozopran ± Metronidazole</a:t>
                      </a:r>
                      <a:r>
                        <a:rPr baseline="30000" lang="en-US" sz="1100" u="none" cap="none" strike="noStrike">
                          <a:solidFill>
                            <a:schemeClr val="dk1"/>
                          </a:solidFill>
                          <a:latin typeface="Times New Roman"/>
                          <a:ea typeface="Times New Roman"/>
                          <a:cs typeface="Times New Roman"/>
                          <a:sym typeface="Times New Roman"/>
                        </a:rPr>
                        <a:t>d</a:t>
                      </a:r>
                      <a:r>
                        <a:rPr lang="en-US" sz="1100" u="none" cap="none" strike="noStrike">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r>
              <a:tr h="501125">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Nhóm Carbapenem </a:t>
                      </a:r>
                      <a:endParaRPr sz="14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Ertapenem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Ertapenem </a:t>
                      </a:r>
                      <a:endParaRPr/>
                    </a:p>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Imipenem/cilastatin, Meropenem, Doripenem, Ertapenem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Imipenem/cilastatin, Meropenem, Doripenem, Ertapenem </a:t>
                      </a:r>
                      <a:endParaRPr sz="1100" u="none" cap="none" strike="noStrike">
                        <a:solidFill>
                          <a:schemeClr val="dk1"/>
                        </a:solidFill>
                        <a:latin typeface="Times New Roman"/>
                        <a:ea typeface="Times New Roman"/>
                        <a:cs typeface="Times New Roman"/>
                        <a:sym typeface="Times New Roman"/>
                      </a:endParaRPr>
                    </a:p>
                  </a:txBody>
                  <a:tcPr marT="0" marB="0" marR="68575" marL="68575"/>
                </a:tc>
              </a:tr>
              <a:tr h="330750">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Nhóm Monobactam </a:t>
                      </a:r>
                      <a:endParaRPr sz="14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Aztreonam ± Metronidazole</a:t>
                      </a:r>
                      <a:r>
                        <a:rPr baseline="30000" lang="en-US" sz="1100" u="none" cap="none" strike="noStrike">
                          <a:solidFill>
                            <a:schemeClr val="dk1"/>
                          </a:solidFill>
                          <a:latin typeface="Times New Roman"/>
                          <a:ea typeface="Times New Roman"/>
                          <a:cs typeface="Times New Roman"/>
                          <a:sym typeface="Times New Roman"/>
                        </a:rPr>
                        <a:t>d</a:t>
                      </a: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Aztreonam ± metronidazole</a:t>
                      </a:r>
                      <a:r>
                        <a:rPr baseline="30000" lang="en-US" sz="1100" u="none" cap="none" strike="noStrike">
                          <a:solidFill>
                            <a:schemeClr val="dk1"/>
                          </a:solidFill>
                          <a:latin typeface="Times New Roman"/>
                          <a:ea typeface="Times New Roman"/>
                          <a:cs typeface="Times New Roman"/>
                          <a:sym typeface="Times New Roman"/>
                        </a:rPr>
                        <a:t>d</a:t>
                      </a:r>
                      <a:r>
                        <a:rPr lang="en-US" sz="1100" u="none" cap="none" strike="noStrike">
                          <a:solidFill>
                            <a:schemeClr val="dk1"/>
                          </a:solidFill>
                          <a:latin typeface="Times New Roman"/>
                          <a:ea typeface="Times New Roman"/>
                          <a:cs typeface="Times New Roman"/>
                          <a:sym typeface="Times New Roman"/>
                        </a:rPr>
                        <a:t> </a:t>
                      </a:r>
                      <a:endParaRPr sz="1100" u="none" cap="none" strike="noStrike">
                        <a:solidFill>
                          <a:schemeClr val="dk1"/>
                        </a:solidFill>
                        <a:latin typeface="Times New Roman"/>
                        <a:ea typeface="Times New Roman"/>
                        <a:cs typeface="Times New Roman"/>
                        <a:sym typeface="Times New Roman"/>
                      </a:endParaRPr>
                    </a:p>
                  </a:txBody>
                  <a:tcPr marT="0" marB="0" marR="68575" marL="68575"/>
                </a:tc>
              </a:tr>
              <a:tr h="841875">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Nhóm Fluoroquinolone</a:t>
                      </a:r>
                      <a:r>
                        <a:rPr baseline="30000" lang="en-US" sz="1400" u="none" cap="none" strike="noStrike">
                          <a:solidFill>
                            <a:schemeClr val="dk1"/>
                          </a:solidFill>
                          <a:latin typeface="Times New Roman"/>
                          <a:ea typeface="Times New Roman"/>
                          <a:cs typeface="Times New Roman"/>
                          <a:sym typeface="Times New Roman"/>
                        </a:rPr>
                        <a:t>e</a:t>
                      </a:r>
                      <a:r>
                        <a:rPr lang="en-US" sz="1400" u="none" cap="none" strike="noStrike">
                          <a:solidFill>
                            <a:schemeClr val="dk1"/>
                          </a:solidFill>
                          <a:latin typeface="Times New Roman"/>
                          <a:ea typeface="Times New Roman"/>
                          <a:cs typeface="Times New Roman"/>
                          <a:sym typeface="Times New Roman"/>
                        </a:rPr>
                        <a:t> </a:t>
                      </a:r>
                      <a:endParaRPr sz="14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Ciprofloxacin, hoặc Levofloxacin, hoặc Pazufloxacin ± metronidazole</a:t>
                      </a:r>
                      <a:r>
                        <a:rPr baseline="30000" lang="en-US" sz="1100" u="none" cap="none" strike="noStrike">
                          <a:solidFill>
                            <a:schemeClr val="dk1"/>
                          </a:solidFill>
                          <a:latin typeface="Times New Roman"/>
                          <a:ea typeface="Times New Roman"/>
                          <a:cs typeface="Times New Roman"/>
                          <a:sym typeface="Times New Roman"/>
                        </a:rPr>
                        <a:t>d</a:t>
                      </a:r>
                      <a:r>
                        <a:rPr lang="en-US" sz="1100" u="none" cap="none" strike="noStrike">
                          <a:solidFill>
                            <a:schemeClr val="dk1"/>
                          </a:solidFill>
                          <a:latin typeface="Times New Roman"/>
                          <a:ea typeface="Times New Roman"/>
                          <a:cs typeface="Times New Roman"/>
                          <a:sym typeface="Times New Roman"/>
                        </a:rPr>
                        <a:t> Moxifloxacin</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Ciprofloxacin, hoặc Levofloxacin, hoặc Pazufloxacin ± metronidazole</a:t>
                      </a:r>
                      <a:r>
                        <a:rPr baseline="30000" lang="en-US" sz="1100" u="none" cap="none" strike="noStrike">
                          <a:solidFill>
                            <a:schemeClr val="dk1"/>
                          </a:solidFill>
                          <a:latin typeface="Times New Roman"/>
                          <a:ea typeface="Times New Roman"/>
                          <a:cs typeface="Times New Roman"/>
                          <a:sym typeface="Times New Roman"/>
                        </a:rPr>
                        <a:t>d</a:t>
                      </a:r>
                      <a:r>
                        <a:rPr lang="en-US" sz="1100" u="none" cap="none" strike="noStrike">
                          <a:solidFill>
                            <a:schemeClr val="dk1"/>
                          </a:solidFill>
                          <a:latin typeface="Times New Roman"/>
                          <a:ea typeface="Times New Roman"/>
                          <a:cs typeface="Times New Roman"/>
                          <a:sym typeface="Times New Roman"/>
                        </a:rPr>
                        <a:t> Moxifloxacin </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a:t>
                      </a:r>
                      <a:endParaRPr sz="1100" u="none" cap="none" strike="noStrike">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u="none" cap="none" strike="noStrike">
                          <a:solidFill>
                            <a:schemeClr val="dk1"/>
                          </a:solidFill>
                          <a:latin typeface="Times New Roman"/>
                          <a:ea typeface="Times New Roman"/>
                          <a:cs typeface="Times New Roman"/>
                          <a:sym typeface="Times New Roman"/>
                        </a:rPr>
                        <a:t>-</a:t>
                      </a:r>
                      <a:endParaRPr sz="1100" u="none" cap="none" strike="noStrike">
                        <a:solidFill>
                          <a:schemeClr val="dk1"/>
                        </a:solidFill>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6"/>
          <p:cNvSpPr/>
          <p:nvPr/>
        </p:nvSpPr>
        <p:spPr>
          <a:xfrm>
            <a:off x="381000" y="914400"/>
            <a:ext cx="8077200" cy="4769191"/>
          </a:xfrm>
          <a:prstGeom prst="rect">
            <a:avLst/>
          </a:prstGeom>
          <a:noFill/>
          <a:ln>
            <a:noFill/>
          </a:ln>
        </p:spPr>
        <p:txBody>
          <a:bodyPr anchorCtr="0" anchor="t" bIns="45700" lIns="91425" spcFirstLastPara="1" rIns="91425" wrap="square" tIns="45700">
            <a:spAutoFit/>
          </a:bodyPr>
          <a:lstStyle/>
          <a:p>
            <a:pPr indent="0" lvl="0" marL="228600" marR="0" rtl="0" algn="just">
              <a:lnSpc>
                <a:spcPct val="115000"/>
              </a:lnSpc>
              <a:spcBef>
                <a:spcPts val="0"/>
              </a:spcBef>
              <a:spcAft>
                <a:spcPts val="0"/>
              </a:spcAft>
              <a:buNone/>
            </a:pPr>
            <a:r>
              <a:rPr b="1" baseline="30000" i="1" lang="en-US" sz="2800">
                <a:solidFill>
                  <a:srgbClr val="00B050"/>
                </a:solidFill>
                <a:latin typeface="Times New Roman"/>
                <a:ea typeface="Times New Roman"/>
                <a:cs typeface="Times New Roman"/>
                <a:sym typeface="Times New Roman"/>
              </a:rPr>
              <a:t>Ghi chú:</a:t>
            </a:r>
            <a:endParaRPr/>
          </a:p>
          <a:p>
            <a:pPr indent="0" lvl="0" marL="228600" marR="0" rtl="0" algn="just">
              <a:lnSpc>
                <a:spcPct val="115000"/>
              </a:lnSpc>
              <a:spcBef>
                <a:spcPts val="1440"/>
              </a:spcBef>
              <a:spcAft>
                <a:spcPts val="0"/>
              </a:spcAft>
              <a:buNone/>
            </a:pPr>
            <a:r>
              <a:rPr baseline="30000" i="1" lang="en-US" sz="1400">
                <a:solidFill>
                  <a:schemeClr val="lt1"/>
                </a:solidFill>
                <a:latin typeface="Times New Roman"/>
                <a:ea typeface="Times New Roman"/>
                <a:cs typeface="Times New Roman"/>
                <a:sym typeface="Times New Roman"/>
              </a:rPr>
              <a:t>a</a:t>
            </a:r>
            <a:r>
              <a:rPr i="1" lang="en-US" sz="1400">
                <a:solidFill>
                  <a:schemeClr val="lt1"/>
                </a:solidFill>
                <a:latin typeface="Times New Roman"/>
                <a:ea typeface="Times New Roman"/>
                <a:cs typeface="Times New Roman"/>
                <a:sym typeface="Times New Roman"/>
              </a:rPr>
              <a:t> Vancomycin được khuyến cáo để điều trị Enterococcus spp. đối với viêm túi mật cấp độ III mắc phải từ cộng đồng. Linezolid hoặc daptomycin được sử dụng nếu kết quả cấy ra Enterococcus kháng vancomycin (VRE), nếu trước đó đã điều trị vancomycin, và/hoặc nếu Enterococcus kháng vancomycin (VRE) phổ biến trong cộng đồng.</a:t>
            </a:r>
            <a:endParaRPr i="1" sz="1400">
              <a:solidFill>
                <a:schemeClr val="lt1"/>
              </a:solidFill>
              <a:latin typeface="Times New Roman"/>
              <a:ea typeface="Times New Roman"/>
              <a:cs typeface="Times New Roman"/>
              <a:sym typeface="Times New Roman"/>
            </a:endParaRPr>
          </a:p>
          <a:p>
            <a:pPr indent="0" lvl="0" marL="228600" marR="0" rtl="0" algn="just">
              <a:lnSpc>
                <a:spcPct val="115000"/>
              </a:lnSpc>
              <a:spcBef>
                <a:spcPts val="1440"/>
              </a:spcBef>
              <a:spcAft>
                <a:spcPts val="0"/>
              </a:spcAft>
              <a:buNone/>
            </a:pPr>
            <a:r>
              <a:rPr baseline="30000" i="1" lang="en-US" sz="1400">
                <a:solidFill>
                  <a:schemeClr val="lt1"/>
                </a:solidFill>
                <a:latin typeface="Times New Roman"/>
                <a:ea typeface="Times New Roman"/>
                <a:cs typeface="Times New Roman"/>
                <a:sym typeface="Times New Roman"/>
              </a:rPr>
              <a:t>b</a:t>
            </a:r>
            <a:r>
              <a:rPr i="1" lang="en-US" sz="1400">
                <a:solidFill>
                  <a:schemeClr val="lt1"/>
                </a:solidFill>
                <a:latin typeface="Times New Roman"/>
                <a:ea typeface="Times New Roman"/>
                <a:cs typeface="Times New Roman"/>
                <a:sym typeface="Times New Roman"/>
              </a:rPr>
              <a:t> Ampicillin/sulbactam ít có tác dụng đối với Escherichia coli, nó không còn được sử dụng trong phác đồ điều trị ở Bắc Mỹ.</a:t>
            </a:r>
            <a:endParaRPr i="1" sz="1400">
              <a:solidFill>
                <a:schemeClr val="lt1"/>
              </a:solidFill>
              <a:latin typeface="Times New Roman"/>
              <a:ea typeface="Times New Roman"/>
              <a:cs typeface="Times New Roman"/>
              <a:sym typeface="Times New Roman"/>
            </a:endParaRPr>
          </a:p>
          <a:p>
            <a:pPr indent="0" lvl="0" marL="228600" marR="0" rtl="0" algn="just">
              <a:lnSpc>
                <a:spcPct val="115000"/>
              </a:lnSpc>
              <a:spcBef>
                <a:spcPts val="1440"/>
              </a:spcBef>
              <a:spcAft>
                <a:spcPts val="0"/>
              </a:spcAft>
              <a:buNone/>
            </a:pPr>
            <a:r>
              <a:rPr baseline="30000" i="1" lang="en-US" sz="1400">
                <a:solidFill>
                  <a:schemeClr val="lt1"/>
                </a:solidFill>
                <a:latin typeface="Times New Roman"/>
                <a:ea typeface="Times New Roman"/>
                <a:cs typeface="Times New Roman"/>
                <a:sym typeface="Times New Roman"/>
              </a:rPr>
              <a:t>c</a:t>
            </a:r>
            <a:r>
              <a:rPr i="1" lang="en-US" sz="1400">
                <a:solidFill>
                  <a:schemeClr val="lt1"/>
                </a:solidFill>
                <a:latin typeface="Times New Roman"/>
                <a:ea typeface="Times New Roman"/>
                <a:cs typeface="Times New Roman"/>
                <a:sym typeface="Times New Roman"/>
              </a:rPr>
              <a:t> Nghiên cứu nhạy cảm kháng sinh của từng địa phương nên được sử dụng.</a:t>
            </a:r>
            <a:endParaRPr i="1" sz="1400">
              <a:solidFill>
                <a:schemeClr val="lt1"/>
              </a:solidFill>
              <a:latin typeface="Times New Roman"/>
              <a:ea typeface="Times New Roman"/>
              <a:cs typeface="Times New Roman"/>
              <a:sym typeface="Times New Roman"/>
            </a:endParaRPr>
          </a:p>
          <a:p>
            <a:pPr indent="0" lvl="0" marL="228600" marR="0" rtl="0" algn="just">
              <a:lnSpc>
                <a:spcPct val="115000"/>
              </a:lnSpc>
              <a:spcBef>
                <a:spcPts val="1440"/>
              </a:spcBef>
              <a:spcAft>
                <a:spcPts val="0"/>
              </a:spcAft>
              <a:buNone/>
            </a:pPr>
            <a:r>
              <a:rPr baseline="30000" i="1" lang="en-US" sz="1400">
                <a:solidFill>
                  <a:schemeClr val="lt1"/>
                </a:solidFill>
                <a:latin typeface="Times New Roman"/>
                <a:ea typeface="Times New Roman"/>
                <a:cs typeface="Times New Roman"/>
                <a:sym typeface="Times New Roman"/>
              </a:rPr>
              <a:t>d</a:t>
            </a:r>
            <a:r>
              <a:rPr i="1" lang="en-US" sz="1400">
                <a:solidFill>
                  <a:schemeClr val="lt1"/>
                </a:solidFill>
                <a:latin typeface="Times New Roman"/>
                <a:ea typeface="Times New Roman"/>
                <a:cs typeface="Times New Roman"/>
                <a:sym typeface="Times New Roman"/>
              </a:rPr>
              <a:t> Nếu bệnh nhân có nối mật ruột, cần phối hợp kháng sinh để điều trị vi khuẩn kỵ khí như metronidazole, tinidazole, hoặc clindamycin. Các kháng sinh như carbapenems, piperacillin/tazobactam, ampicillin/sulbactam, cefmetazole, cefoxitin, flomoxef, và cefoperazone/sulbactam cũng có tác dụng chống vi khuẩn kỵ khí.</a:t>
            </a:r>
            <a:endParaRPr i="1" sz="1400">
              <a:solidFill>
                <a:schemeClr val="lt1"/>
              </a:solidFill>
              <a:latin typeface="Times New Roman"/>
              <a:ea typeface="Times New Roman"/>
              <a:cs typeface="Times New Roman"/>
              <a:sym typeface="Times New Roman"/>
            </a:endParaRPr>
          </a:p>
          <a:p>
            <a:pPr indent="0" lvl="0" marL="228600" marR="0" rtl="0" algn="just">
              <a:lnSpc>
                <a:spcPct val="115000"/>
              </a:lnSpc>
              <a:spcBef>
                <a:spcPts val="1440"/>
              </a:spcBef>
              <a:spcAft>
                <a:spcPts val="0"/>
              </a:spcAft>
              <a:buNone/>
            </a:pPr>
            <a:r>
              <a:rPr baseline="30000" i="1" lang="en-US" sz="1400">
                <a:solidFill>
                  <a:schemeClr val="lt1"/>
                </a:solidFill>
                <a:latin typeface="Times New Roman"/>
                <a:ea typeface="Times New Roman"/>
                <a:cs typeface="Times New Roman"/>
                <a:sym typeface="Times New Roman"/>
              </a:rPr>
              <a:t>e</a:t>
            </a:r>
            <a:r>
              <a:rPr i="1" lang="en-US" sz="1400">
                <a:solidFill>
                  <a:schemeClr val="lt1"/>
                </a:solidFill>
                <a:latin typeface="Times New Roman"/>
                <a:ea typeface="Times New Roman"/>
                <a:cs typeface="Times New Roman"/>
                <a:sym typeface="Times New Roman"/>
              </a:rPr>
              <a:t> Fluoroquinolone được khuyến cáo sử dụng nếu bệnh nhân dị ứng với nhóm β-lactam và có bằng chứng nhạy với vi khuẩn trên kháng sinh đồ vì nhiều vi khuẩn Gram âm tiết ESBL cũng đề kháng với fluoroquinolone.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7"/>
          <p:cNvSpPr txBox="1"/>
          <p:nvPr/>
        </p:nvSpPr>
        <p:spPr>
          <a:xfrm>
            <a:off x="609600" y="606939"/>
            <a:ext cx="5715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3.2 Khi có kết quả kháng sinh đồ</a:t>
            </a:r>
            <a:endParaRPr/>
          </a:p>
        </p:txBody>
      </p:sp>
      <p:sp>
        <p:nvSpPr>
          <p:cNvPr id="422" name="Google Shape;422;p37"/>
          <p:cNvSpPr/>
          <p:nvPr/>
        </p:nvSpPr>
        <p:spPr>
          <a:xfrm>
            <a:off x="609600" y="1524000"/>
            <a:ext cx="7837025"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Lựa chọn kháng sinh tuỳ thuộc:</a:t>
            </a:r>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285750" lvl="0" marL="28575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Kháng sinh đồ.</a:t>
            </a:r>
            <a:endParaRPr/>
          </a:p>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 </a:t>
            </a:r>
            <a:endParaRPr/>
          </a:p>
          <a:p>
            <a:pPr indent="-285750" lvl="0" marL="28575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Đáp ứng của bệnh nhân với kháng sinh ban đầu.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8"/>
          <p:cNvSpPr txBox="1"/>
          <p:nvPr/>
        </p:nvSpPr>
        <p:spPr>
          <a:xfrm>
            <a:off x="381000" y="381000"/>
            <a:ext cx="7086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4/ THỜI GIAN SỬ DỤNG KHÁNG SINH </a:t>
            </a:r>
            <a:endParaRPr/>
          </a:p>
        </p:txBody>
      </p:sp>
      <p:graphicFrame>
        <p:nvGraphicFramePr>
          <p:cNvPr id="428" name="Google Shape;428;p38"/>
          <p:cNvGraphicFramePr/>
          <p:nvPr/>
        </p:nvGraphicFramePr>
        <p:xfrm>
          <a:off x="609600" y="1066800"/>
          <a:ext cx="3000000" cy="3000000"/>
        </p:xfrm>
        <a:graphic>
          <a:graphicData uri="http://schemas.openxmlformats.org/drawingml/2006/table">
            <a:tbl>
              <a:tblPr bandRow="1" firstCol="1" firstRow="1">
                <a:noFill/>
                <a:tableStyleId>{566F5189-EB16-431A-AE6D-0D48FB451041}</a:tableStyleId>
              </a:tblPr>
              <a:tblGrid>
                <a:gridCol w="2019525"/>
                <a:gridCol w="2264075"/>
                <a:gridCol w="1957300"/>
                <a:gridCol w="1836325"/>
              </a:tblGrid>
              <a:tr h="630625">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 </a:t>
                      </a:r>
                      <a:endParaRPr sz="1400" u="none" cap="none" strike="noStrike">
                        <a:solidFill>
                          <a:schemeClr val="dk1"/>
                        </a:solidFill>
                        <a:latin typeface="Times New Roman"/>
                        <a:ea typeface="Times New Roman"/>
                        <a:cs typeface="Times New Roman"/>
                        <a:sym typeface="Times New Roman"/>
                      </a:endParaRPr>
                    </a:p>
                  </a:txBody>
                  <a:tcPr marT="0" marB="0" marR="67575" marL="67575"/>
                </a:tc>
                <a:tc gridSpan="2">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Viêm túi mật mắc phải từ cộng đồng</a:t>
                      </a:r>
                      <a:endParaRPr sz="1400" u="none" cap="none" strike="noStrike">
                        <a:solidFill>
                          <a:schemeClr val="dk1"/>
                        </a:solidFill>
                        <a:latin typeface="Times New Roman"/>
                        <a:ea typeface="Times New Roman"/>
                        <a:cs typeface="Times New Roman"/>
                        <a:sym typeface="Times New Roman"/>
                      </a:endParaRPr>
                    </a:p>
                  </a:txBody>
                  <a:tcPr marT="0" marB="0" marR="67575" marL="67575"/>
                </a:tc>
                <a:tc hMerge="1"/>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Viêm túi mật mắc phải trong bệnh viện</a:t>
                      </a:r>
                      <a:endParaRPr sz="1400" u="none" cap="none" strike="noStrike">
                        <a:solidFill>
                          <a:schemeClr val="dk1"/>
                        </a:solidFill>
                        <a:latin typeface="Times New Roman"/>
                        <a:ea typeface="Times New Roman"/>
                        <a:cs typeface="Times New Roman"/>
                        <a:sym typeface="Times New Roman"/>
                      </a:endParaRPr>
                    </a:p>
                  </a:txBody>
                  <a:tcPr marT="0" marB="0" marR="67575" marL="67575"/>
                </a:tc>
              </a:tr>
              <a:tr h="414250">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Phân độ</a:t>
                      </a:r>
                      <a:endParaRPr sz="1400" u="none" cap="none" strike="noStrike">
                        <a:solidFill>
                          <a:schemeClr val="dk1"/>
                        </a:solidFill>
                        <a:latin typeface="Times New Roman"/>
                        <a:ea typeface="Times New Roman"/>
                        <a:cs typeface="Times New Roman"/>
                        <a:sym typeface="Times New Roman"/>
                      </a:endParaRPr>
                    </a:p>
                  </a:txBody>
                  <a:tcPr marT="0" marB="0" marR="67575" marL="67575"/>
                </a:tc>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Viêm túi mật cấp độ I và II</a:t>
                      </a:r>
                      <a:endParaRPr sz="1400" u="none" cap="none" strike="noStrike">
                        <a:solidFill>
                          <a:schemeClr val="dk1"/>
                        </a:solidFill>
                        <a:latin typeface="Times New Roman"/>
                        <a:ea typeface="Times New Roman"/>
                        <a:cs typeface="Times New Roman"/>
                        <a:sym typeface="Times New Roman"/>
                      </a:endParaRPr>
                    </a:p>
                  </a:txBody>
                  <a:tcPr marT="0" marB="0" marR="67575" marL="67575"/>
                </a:tc>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Viêm túi mật cấp độ III</a:t>
                      </a:r>
                      <a:endParaRPr sz="1400" u="none" cap="none" strike="noStrike">
                        <a:solidFill>
                          <a:schemeClr val="dk1"/>
                        </a:solidFill>
                        <a:latin typeface="Times New Roman"/>
                        <a:ea typeface="Times New Roman"/>
                        <a:cs typeface="Times New Roman"/>
                        <a:sym typeface="Times New Roman"/>
                      </a:endParaRPr>
                    </a:p>
                  </a:txBody>
                  <a:tcPr marT="0" marB="0" marR="67575" marL="67575"/>
                </a:tc>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Viêm túi mật cấp độ I, II và III</a:t>
                      </a:r>
                      <a:endParaRPr sz="1400" u="none" cap="none" strike="noStrike">
                        <a:solidFill>
                          <a:schemeClr val="dk1"/>
                        </a:solidFill>
                        <a:latin typeface="Times New Roman"/>
                        <a:ea typeface="Times New Roman"/>
                        <a:cs typeface="Times New Roman"/>
                        <a:sym typeface="Times New Roman"/>
                      </a:endParaRPr>
                    </a:p>
                  </a:txBody>
                  <a:tcPr marT="0" marB="0" marR="67575" marL="67575"/>
                </a:tc>
              </a:tr>
              <a:tr h="2772600">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Thời gian dùng kháng sinh</a:t>
                      </a:r>
                      <a:endParaRPr sz="1400" u="none" cap="none" strike="noStrike">
                        <a:solidFill>
                          <a:schemeClr val="dk1"/>
                        </a:solidFill>
                        <a:latin typeface="Times New Roman"/>
                        <a:ea typeface="Times New Roman"/>
                        <a:cs typeface="Times New Roman"/>
                        <a:sym typeface="Times New Roman"/>
                      </a:endParaRPr>
                    </a:p>
                  </a:txBody>
                  <a:tcPr marT="0" marB="0" marR="67575" marL="67575"/>
                </a:tc>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Có thể ngưng kháng sinh trong vòng 24 giờ sau cắt túi mật</a:t>
                      </a:r>
                      <a:endParaRPr sz="1400" u="none" cap="none" strike="noStrike">
                        <a:solidFill>
                          <a:schemeClr val="dk1"/>
                        </a:solidFill>
                        <a:latin typeface="Times New Roman"/>
                        <a:ea typeface="Times New Roman"/>
                        <a:cs typeface="Times New Roman"/>
                        <a:sym typeface="Times New Roman"/>
                      </a:endParaRPr>
                    </a:p>
                  </a:txBody>
                  <a:tcPr marT="0" marB="0" marR="67575" marL="67575"/>
                </a:tc>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Một khi nguồn gốc nhiễm trùng đã được kiểm soát, thời gian sử dụng kháng sinh được khuyến cáo từ 4 đến 7 ngày.</a:t>
                      </a:r>
                      <a:endParaRPr sz="14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Nếu cấy máu ra cầu trùng Gram dương như Enterococcus spp., Streptococcus spp., thời gian sử dụng kháng sinh ít nhất là 2 tuần.</a:t>
                      </a:r>
                      <a:endParaRPr sz="1400" u="none" cap="none" strike="noStrike">
                        <a:solidFill>
                          <a:schemeClr val="dk1"/>
                        </a:solidFill>
                        <a:latin typeface="Times New Roman"/>
                        <a:ea typeface="Times New Roman"/>
                        <a:cs typeface="Times New Roman"/>
                        <a:sym typeface="Times New Roman"/>
                      </a:endParaRPr>
                    </a:p>
                  </a:txBody>
                  <a:tcPr marT="0" marB="0" marR="67575" marL="67575"/>
                </a:tc>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Nếu cấy máu ra cầu trùng Gram dương như Enterococcus spp., Streptococcus spp., thời gian sử dụng kháng sinh ít nhất là 2 tuần.</a:t>
                      </a:r>
                      <a:endParaRPr sz="1400" u="none" cap="none" strike="noStrike">
                        <a:solidFill>
                          <a:schemeClr val="dk1"/>
                        </a:solidFill>
                        <a:latin typeface="Times New Roman"/>
                        <a:ea typeface="Times New Roman"/>
                        <a:cs typeface="Times New Roman"/>
                        <a:sym typeface="Times New Roman"/>
                      </a:endParaRPr>
                    </a:p>
                  </a:txBody>
                  <a:tcPr marT="0" marB="0" marR="67575" marL="67575"/>
                </a:tc>
              </a:tr>
              <a:tr h="1486225">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Các trường hợp đặc biệt cần kéo dài thời gian dùng kháng sinh</a:t>
                      </a:r>
                      <a:endParaRPr sz="1400" u="none" cap="none" strike="noStrike">
                        <a:solidFill>
                          <a:schemeClr val="dk1"/>
                        </a:solidFill>
                        <a:latin typeface="Times New Roman"/>
                        <a:ea typeface="Times New Roman"/>
                        <a:cs typeface="Times New Roman"/>
                        <a:sym typeface="Times New Roman"/>
                      </a:endParaRPr>
                    </a:p>
                  </a:txBody>
                  <a:tcPr marT="0" marB="0" marR="67575" marL="67575"/>
                </a:tc>
                <a:tc>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Nếu trong lúc cắt túi mật ghi nhận thủng túi mật, viêm túi mật hoại tử, viêm túi mật hoại thư sinh hơi, kháng sinh được khuyến cáo sử dụng từ 4 đến 7 ngày.</a:t>
                      </a:r>
                      <a:endParaRPr sz="1400" u="none" cap="none" strike="noStrike">
                        <a:solidFill>
                          <a:schemeClr val="dk1"/>
                        </a:solidFill>
                        <a:latin typeface="Times New Roman"/>
                        <a:ea typeface="Times New Roman"/>
                        <a:cs typeface="Times New Roman"/>
                        <a:sym typeface="Times New Roman"/>
                      </a:endParaRPr>
                    </a:p>
                  </a:txBody>
                  <a:tcPr marT="0" marB="0" marR="67575" marL="67575"/>
                </a:tc>
                <a:tc gridSpan="2">
                  <a:txBody>
                    <a:bodyPr/>
                    <a:lstStyle/>
                    <a:p>
                      <a:pPr indent="0" lvl="0" marL="0" marR="0" rtl="0" algn="just">
                        <a:lnSpc>
                          <a:spcPct val="115000"/>
                        </a:lnSpc>
                        <a:spcBef>
                          <a:spcPts val="0"/>
                        </a:spcBef>
                        <a:spcAft>
                          <a:spcPts val="0"/>
                        </a:spcAft>
                        <a:buNone/>
                      </a:pPr>
                      <a:r>
                        <a:rPr lang="en-US" sz="1400" u="none" cap="none" strike="noStrike">
                          <a:solidFill>
                            <a:schemeClr val="dk1"/>
                          </a:solidFill>
                          <a:latin typeface="Times New Roman"/>
                          <a:ea typeface="Times New Roman"/>
                          <a:cs typeface="Times New Roman"/>
                          <a:sym typeface="Times New Roman"/>
                        </a:rPr>
                        <a:t>Nếu có áp xe gan, kháng sinh nên được tiếp tục đến khi lâm sàng, xét nghiệm sinh hoá, hình ảnh học cho thấy ổ áp xe đã đáp ứng điều trị.</a:t>
                      </a:r>
                      <a:endParaRPr sz="1400" u="none" cap="none" strike="noStrike">
                        <a:solidFill>
                          <a:schemeClr val="dk1"/>
                        </a:solidFill>
                        <a:latin typeface="Times New Roman"/>
                        <a:ea typeface="Times New Roman"/>
                        <a:cs typeface="Times New Roman"/>
                        <a:sym typeface="Times New Roman"/>
                      </a:endParaRPr>
                    </a:p>
                  </a:txBody>
                  <a:tcPr marT="0" marB="0" marR="67575" marL="67575"/>
                </a:tc>
                <a:tc hMerge="1"/>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9"/>
          <p:cNvSpPr txBox="1"/>
          <p:nvPr>
            <p:ph idx="4294967295" type="title"/>
          </p:nvPr>
        </p:nvSpPr>
        <p:spPr>
          <a:xfrm>
            <a:off x="609600" y="512763"/>
            <a:ext cx="7772400"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F0000"/>
                </a:solidFill>
                <a:latin typeface="Times New Roman"/>
                <a:ea typeface="Times New Roman"/>
                <a:cs typeface="Times New Roman"/>
                <a:sym typeface="Times New Roman"/>
              </a:rPr>
              <a:t>KẾT LUẬN</a:t>
            </a:r>
            <a:endParaRPr b="1">
              <a:solidFill>
                <a:srgbClr val="FF0000"/>
              </a:solidFill>
              <a:latin typeface="Times New Roman"/>
              <a:ea typeface="Times New Roman"/>
              <a:cs typeface="Times New Roman"/>
              <a:sym typeface="Times New Roman"/>
            </a:endParaRPr>
          </a:p>
        </p:txBody>
      </p:sp>
      <p:sp>
        <p:nvSpPr>
          <p:cNvPr id="434" name="Google Shape;434;p39"/>
          <p:cNvSpPr txBox="1"/>
          <p:nvPr/>
        </p:nvSpPr>
        <p:spPr>
          <a:xfrm>
            <a:off x="381001" y="1459820"/>
            <a:ext cx="8382000" cy="440120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túi mật là bệnh lý khá phổ biến. </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Với sự tiến bộ của các phương tiện cận lâm sàng, việc chẩn đoán sỏi túi mật cũng như các biến chứng của sỏi túi mật khá chính xác từ đó đưa ra hướng điều trị kịp thời giúp giảm nguy cơ biến chứng và tử vong. </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Sự phát triển của phẫu thuật nội soi cũng như nội soi can thiệp giúp cho việc điều trị sỏi túi mật và các biến chứng đạt được nhiều kết quả tốt, giúp bệnh nhân sớm hồi phục và trở lại với cuộc sống thường ngày.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
          <p:cNvSpPr txBox="1"/>
          <p:nvPr/>
        </p:nvSpPr>
        <p:spPr>
          <a:xfrm>
            <a:off x="293526" y="381000"/>
            <a:ext cx="8901113"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II. LÂM SÀNG</a:t>
            </a:r>
            <a:endParaRPr b="1" i="0" sz="2800" u="none" cap="none" strike="noStrike">
              <a:solidFill>
                <a:srgbClr val="FF0000"/>
              </a:solidFill>
              <a:latin typeface="Times New Roman"/>
              <a:ea typeface="Times New Roman"/>
              <a:cs typeface="Times New Roman"/>
              <a:sym typeface="Times New Roman"/>
            </a:endParaRPr>
          </a:p>
        </p:txBody>
      </p:sp>
      <p:sp>
        <p:nvSpPr>
          <p:cNvPr id="179" name="Google Shape;179;p4"/>
          <p:cNvSpPr txBox="1"/>
          <p:nvPr/>
        </p:nvSpPr>
        <p:spPr>
          <a:xfrm>
            <a:off x="609600" y="103379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rgbClr val="FFFF00"/>
                </a:solidFill>
                <a:latin typeface="Times New Roman"/>
                <a:ea typeface="Times New Roman"/>
                <a:cs typeface="Times New Roman"/>
                <a:sym typeface="Times New Roman"/>
              </a:rPr>
              <a:t>1/ SỎI TÚI MẬT</a:t>
            </a:r>
            <a:endParaRPr/>
          </a:p>
        </p:txBody>
      </p:sp>
      <p:sp>
        <p:nvSpPr>
          <p:cNvPr id="180" name="Google Shape;180;p4"/>
          <p:cNvSpPr/>
          <p:nvPr/>
        </p:nvSpPr>
        <p:spPr>
          <a:xfrm>
            <a:off x="451563" y="1752600"/>
            <a:ext cx="8088474" cy="4832092"/>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Không triệu chứng: được phát hiện tình cờ qua siêu âm.</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Cơn đau quặn mật: </a:t>
            </a:r>
            <a:endParaRPr/>
          </a:p>
          <a:p>
            <a:pPr indent="-457200" lvl="1" marL="914400" marR="0" rtl="0" algn="just">
              <a:spcBef>
                <a:spcPts val="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Xuất hiện sau bữa ăn. </a:t>
            </a:r>
            <a:endParaRPr/>
          </a:p>
          <a:p>
            <a:pPr indent="-457200" lvl="1" marL="914400" marR="0" rtl="0" algn="just">
              <a:spcBef>
                <a:spcPts val="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Vị trí: trên rốn hoặc dưới sườn phải.</a:t>
            </a:r>
            <a:endParaRPr/>
          </a:p>
          <a:p>
            <a:pPr indent="-457200" lvl="1" marL="914400" marR="0" rtl="0" algn="just">
              <a:spcBef>
                <a:spcPts val="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Hướng lan: sau lưng hoặc lên bả vai phải. </a:t>
            </a:r>
            <a:endParaRPr/>
          </a:p>
          <a:p>
            <a:pPr indent="-457200" lvl="1" marL="914400" marR="0" rtl="0" algn="just">
              <a:spcBef>
                <a:spcPts val="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Thời gian: kéo dài vài phút, hiếm khi đau quá 2 giờ. </a:t>
            </a:r>
            <a:endParaRPr/>
          </a:p>
          <a:p>
            <a:pPr indent="-457200" lvl="1" marL="914400" marR="0" rtl="0" algn="just">
              <a:spcBef>
                <a:spcPts val="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Mức độ đau: có thể từ nhẹ đến nặng khiến bệnh nhân vã mồ hôi, buồn nôn, nôn do phản xạ. </a:t>
            </a:r>
            <a:endParaRPr b="0" i="0" sz="2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0"/>
          <p:cNvSpPr txBox="1"/>
          <p:nvPr>
            <p:ph idx="4294967295" type="title"/>
          </p:nvPr>
        </p:nvSpPr>
        <p:spPr>
          <a:xfrm>
            <a:off x="419100" y="304800"/>
            <a:ext cx="7772400"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i="1" lang="en-US" sz="2800">
                <a:solidFill>
                  <a:srgbClr val="FFFF00"/>
                </a:solidFill>
                <a:latin typeface="Times New Roman"/>
                <a:ea typeface="Times New Roman"/>
                <a:cs typeface="Times New Roman"/>
                <a:sym typeface="Times New Roman"/>
              </a:rPr>
              <a:t>TÀI LIỆU THAM KHẢO</a:t>
            </a:r>
            <a:endParaRPr b="1" i="1" sz="2800">
              <a:solidFill>
                <a:srgbClr val="FFFF00"/>
              </a:solidFill>
              <a:latin typeface="Times New Roman"/>
              <a:ea typeface="Times New Roman"/>
              <a:cs typeface="Times New Roman"/>
              <a:sym typeface="Times New Roman"/>
            </a:endParaRPr>
          </a:p>
        </p:txBody>
      </p:sp>
      <p:sp>
        <p:nvSpPr>
          <p:cNvPr id="440" name="Google Shape;440;p40"/>
          <p:cNvSpPr txBox="1"/>
          <p:nvPr/>
        </p:nvSpPr>
        <p:spPr>
          <a:xfrm>
            <a:off x="419100" y="914400"/>
            <a:ext cx="8382000"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Times New Roman"/>
                <a:ea typeface="Times New Roman"/>
                <a:cs typeface="Times New Roman"/>
                <a:sym typeface="Times New Roman"/>
              </a:rPr>
              <a:t>1.  Nguyễn Đình Hối, Nguyễn Mậu Anh (2012)</a:t>
            </a:r>
            <a:r>
              <a:rPr i="1" lang="en-US" sz="2000">
                <a:solidFill>
                  <a:schemeClr val="lt1"/>
                </a:solidFill>
                <a:latin typeface="Times New Roman"/>
                <a:ea typeface="Times New Roman"/>
                <a:cs typeface="Times New Roman"/>
                <a:sym typeface="Times New Roman"/>
              </a:rPr>
              <a:t>.</a:t>
            </a:r>
            <a:r>
              <a:rPr lang="en-US" sz="2000">
                <a:solidFill>
                  <a:schemeClr val="lt1"/>
                </a:solidFill>
                <a:latin typeface="Times New Roman"/>
                <a:ea typeface="Times New Roman"/>
                <a:cs typeface="Times New Roman"/>
                <a:sym typeface="Times New Roman"/>
              </a:rPr>
              <a:t> </a:t>
            </a:r>
            <a:r>
              <a:rPr i="1" lang="en-US" sz="2000">
                <a:solidFill>
                  <a:schemeClr val="lt1"/>
                </a:solidFill>
                <a:latin typeface="Times New Roman"/>
                <a:ea typeface="Times New Roman"/>
                <a:cs typeface="Times New Roman"/>
                <a:sym typeface="Times New Roman"/>
              </a:rPr>
              <a:t>Sỏi đường mật</a:t>
            </a:r>
            <a:r>
              <a:rPr lang="en-US" sz="2000">
                <a:solidFill>
                  <a:schemeClr val="lt1"/>
                </a:solidFill>
                <a:latin typeface="Times New Roman"/>
                <a:ea typeface="Times New Roman"/>
                <a:cs typeface="Times New Roman"/>
                <a:sym typeface="Times New Roman"/>
              </a:rPr>
              <a:t>.</a:t>
            </a:r>
            <a:endParaRPr/>
          </a:p>
          <a:p>
            <a:pPr indent="0" lvl="0" marL="0" marR="0" rtl="0" algn="just">
              <a:spcBef>
                <a:spcPts val="0"/>
              </a:spcBef>
              <a:spcAft>
                <a:spcPts val="0"/>
              </a:spcAft>
              <a:buNone/>
            </a:pPr>
            <a:r>
              <a:rPr lang="en-US" sz="2000">
                <a:solidFill>
                  <a:schemeClr val="lt1"/>
                </a:solidFill>
                <a:latin typeface="Times New Roman"/>
                <a:ea typeface="Times New Roman"/>
                <a:cs typeface="Times New Roman"/>
                <a:sym typeface="Times New Roman"/>
              </a:rPr>
              <a:t>2. Gomi H., Solomkin J. S., Schlossberg D., Okamoto K., Takada T., et al. (2018), "Tokyo Guidelines 2018: antimicrobial therapy for acute cholangitis and cholecystitis". J Hepatobiliary Pancreat Sci,  25  (1), pp. 3-16.</a:t>
            </a:r>
            <a:endParaRPr/>
          </a:p>
          <a:p>
            <a:pPr indent="0" lvl="0" marL="0" marR="0" rtl="0" algn="just">
              <a:spcBef>
                <a:spcPts val="0"/>
              </a:spcBef>
              <a:spcAft>
                <a:spcPts val="0"/>
              </a:spcAft>
              <a:buNone/>
            </a:pPr>
            <a:r>
              <a:rPr lang="en-US" sz="2000">
                <a:solidFill>
                  <a:schemeClr val="lt1"/>
                </a:solidFill>
                <a:latin typeface="Times New Roman"/>
                <a:ea typeface="Times New Roman"/>
                <a:cs typeface="Times New Roman"/>
                <a:sym typeface="Times New Roman"/>
              </a:rPr>
              <a:t>3. Nezam H Afdhal MD, FRCPICharles M Vollmer Jr, MD, (2020), "Complications of laparoscopic cholecystectomy". Up to date. </a:t>
            </a:r>
            <a:endParaRPr/>
          </a:p>
          <a:p>
            <a:pPr indent="0" lvl="0" marL="0" marR="0" rtl="0" algn="just">
              <a:spcBef>
                <a:spcPts val="0"/>
              </a:spcBef>
              <a:spcAft>
                <a:spcPts val="0"/>
              </a:spcAft>
              <a:buNone/>
            </a:pPr>
            <a:r>
              <a:rPr lang="en-US" sz="2000">
                <a:solidFill>
                  <a:schemeClr val="lt1"/>
                </a:solidFill>
                <a:latin typeface="Times New Roman"/>
                <a:ea typeface="Times New Roman"/>
                <a:cs typeface="Times New Roman"/>
                <a:sym typeface="Times New Roman"/>
              </a:rPr>
              <a:t>4. Okamoto K., Suzuki K., Takada T., Strasberg S. M., Asbun H. J., et al. (2018), "Tokyo Guidelines 2018: flowchart for the management of acute cholecystitis". J Hepatobiliary Pancreat Sci,  25  (1), pp. 55-72. </a:t>
            </a:r>
            <a:endParaRPr/>
          </a:p>
          <a:p>
            <a:pPr indent="0" lvl="0" marL="0" marR="0" rtl="0" algn="just">
              <a:spcBef>
                <a:spcPts val="0"/>
              </a:spcBef>
              <a:spcAft>
                <a:spcPts val="0"/>
              </a:spcAft>
              <a:buNone/>
            </a:pPr>
            <a:r>
              <a:rPr lang="en-US" sz="2000">
                <a:solidFill>
                  <a:schemeClr val="lt1"/>
                </a:solidFill>
                <a:latin typeface="Times New Roman"/>
                <a:ea typeface="Times New Roman"/>
                <a:cs typeface="Times New Roman"/>
                <a:sym typeface="Times New Roman"/>
              </a:rPr>
              <a:t>5. Yokoe M., Hata J., Takada T., Strasberg S. M., Asbun H. J., et al. (2018), "Tokyo Guidelines 2018: diagnostic criteria and severity grading of acute cholecystitis (with videos)". J Hepatobiliary Pancreat Sci,  25  (1), pp. 41-54.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1"/>
          <p:cNvSpPr txBox="1"/>
          <p:nvPr>
            <p:ph idx="11" type="ftr"/>
          </p:nvPr>
        </p:nvSpPr>
        <p:spPr>
          <a:xfrm>
            <a:off x="5562600" y="6477000"/>
            <a:ext cx="3581400" cy="381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SzPts val="2200"/>
              <a:buFont typeface="Noto Sans Symbols"/>
              <a:buNone/>
            </a:pPr>
            <a:r>
              <a:rPr lang="en-US" sz="2200">
                <a:solidFill>
                  <a:schemeClr val="lt2"/>
                </a:solidFill>
                <a:latin typeface="Times New Roman"/>
                <a:ea typeface="Times New Roman"/>
                <a:cs typeface="Times New Roman"/>
                <a:sym typeface="Times New Roman"/>
              </a:rPr>
              <a:t>Giảng viên : Vũ Quang Hưng</a:t>
            </a:r>
            <a:endParaRPr/>
          </a:p>
        </p:txBody>
      </p:sp>
      <p:pic>
        <p:nvPicPr>
          <p:cNvPr id="446" name="Google Shape;446;p41"/>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
          <p:cNvSpPr txBox="1"/>
          <p:nvPr/>
        </p:nvSpPr>
        <p:spPr>
          <a:xfrm>
            <a:off x="609600" y="53340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2/ VIÊM TÚI MẬT CẤP</a:t>
            </a:r>
            <a:endParaRPr/>
          </a:p>
        </p:txBody>
      </p:sp>
      <p:sp>
        <p:nvSpPr>
          <p:cNvPr id="186" name="Google Shape;186;p5"/>
          <p:cNvSpPr/>
          <p:nvPr/>
        </p:nvSpPr>
        <p:spPr>
          <a:xfrm>
            <a:off x="838199" y="1295400"/>
            <a:ext cx="7701837"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Có 4 giai đoạn:</a:t>
            </a:r>
            <a:endParaRPr sz="2800">
              <a:solidFill>
                <a:schemeClr val="lt1"/>
              </a:solidFill>
              <a:latin typeface="Times New Roman"/>
              <a:ea typeface="Times New Roman"/>
              <a:cs typeface="Times New Roman"/>
              <a:sym typeface="Times New Roman"/>
            </a:endParaRPr>
          </a:p>
        </p:txBody>
      </p:sp>
      <p:pic>
        <p:nvPicPr>
          <p:cNvPr descr="hinh2" id="187" name="Google Shape;187;p5"/>
          <p:cNvPicPr preferRelativeResize="0"/>
          <p:nvPr/>
        </p:nvPicPr>
        <p:blipFill rotWithShape="1">
          <a:blip r:embed="rId3">
            <a:alphaModFix/>
          </a:blip>
          <a:srcRect b="0" l="0" r="0" t="0"/>
          <a:stretch/>
        </p:blipFill>
        <p:spPr>
          <a:xfrm>
            <a:off x="1905000" y="2090928"/>
            <a:ext cx="5791200" cy="4078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6"/>
          <p:cNvSpPr/>
          <p:nvPr/>
        </p:nvSpPr>
        <p:spPr>
          <a:xfrm>
            <a:off x="762000" y="1143000"/>
            <a:ext cx="7701837" cy="44012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a:solidFill>
                  <a:srgbClr val="FFFF00"/>
                </a:solidFill>
                <a:latin typeface="Times New Roman"/>
                <a:ea typeface="Times New Roman"/>
                <a:cs typeface="Times New Roman"/>
                <a:sym typeface="Times New Roman"/>
              </a:rPr>
              <a:t>Giai đoạn 1:</a:t>
            </a:r>
            <a:r>
              <a:rPr lang="en-US" sz="2800">
                <a:solidFill>
                  <a:schemeClr val="lt1"/>
                </a:solidFill>
                <a:latin typeface="Times New Roman"/>
                <a:ea typeface="Times New Roman"/>
                <a:cs typeface="Times New Roman"/>
                <a:sym typeface="Times New Roman"/>
              </a:rPr>
              <a:t> Sỏi kẹt cổ túi mật</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Cơn đau quặn mật.</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b="1" i="1" lang="en-US" sz="2800">
                <a:solidFill>
                  <a:srgbClr val="FFFF00"/>
                </a:solidFill>
                <a:latin typeface="Times New Roman"/>
                <a:ea typeface="Times New Roman"/>
                <a:cs typeface="Times New Roman"/>
                <a:sym typeface="Times New Roman"/>
              </a:rPr>
              <a:t>Giai đoạn 2: </a:t>
            </a:r>
            <a:r>
              <a:rPr lang="en-US" sz="2800">
                <a:solidFill>
                  <a:schemeClr val="lt1"/>
                </a:solidFill>
                <a:latin typeface="Times New Roman"/>
                <a:ea typeface="Times New Roman"/>
                <a:cs typeface="Times New Roman"/>
                <a:sym typeface="Times New Roman"/>
              </a:rPr>
              <a:t>Viêm túi mật cấp phù nề</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Đau dưới sườn phải liên tục, có thể lan vai phải.</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Dấu hiệu Murphy (+): độ nhạy và độ đặc hiệu trong chẩn đoán viêm túi mật cấp tương ứng là 97% và 48%.</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Đề kháng thành bụng có thể có hoặc không.</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Sốt.</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p:nvPr/>
        </p:nvSpPr>
        <p:spPr>
          <a:xfrm>
            <a:off x="762000" y="1143000"/>
            <a:ext cx="7701837"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a:solidFill>
                  <a:srgbClr val="FFFF00"/>
                </a:solidFill>
                <a:latin typeface="Times New Roman"/>
                <a:ea typeface="Times New Roman"/>
                <a:cs typeface="Times New Roman"/>
                <a:sym typeface="Times New Roman"/>
              </a:rPr>
              <a:t>Giai đoạn 3: </a:t>
            </a:r>
            <a:r>
              <a:rPr lang="en-US" sz="2800">
                <a:solidFill>
                  <a:schemeClr val="lt1"/>
                </a:solidFill>
                <a:latin typeface="Times New Roman"/>
                <a:ea typeface="Times New Roman"/>
                <a:cs typeface="Times New Roman"/>
                <a:sym typeface="Times New Roman"/>
              </a:rPr>
              <a:t>Viêm túi mật mủ</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Đề kháng thành bụng rõ.</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Dấu hiệu nhiễm trùng rõ.</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b="1" i="1" lang="en-US" sz="2800">
                <a:solidFill>
                  <a:srgbClr val="FFFF00"/>
                </a:solidFill>
                <a:latin typeface="Times New Roman"/>
                <a:ea typeface="Times New Roman"/>
                <a:cs typeface="Times New Roman"/>
                <a:sym typeface="Times New Roman"/>
              </a:rPr>
              <a:t>Giai đoạn 4: </a:t>
            </a:r>
            <a:r>
              <a:rPr lang="en-US" sz="2800">
                <a:solidFill>
                  <a:schemeClr val="lt1"/>
                </a:solidFill>
                <a:latin typeface="Times New Roman"/>
                <a:ea typeface="Times New Roman"/>
                <a:cs typeface="Times New Roman"/>
                <a:sym typeface="Times New Roman"/>
              </a:rPr>
              <a:t>Viêm túi mật hoại tử</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Dấu hiệu viêm phúc mạc: khu trú hay toàn thể.</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Dấu hiệu nhiễm trùng, nhiễm độc.</a:t>
            </a:r>
            <a:endParaRPr/>
          </a:p>
          <a:p>
            <a:pPr indent="0" lvl="0" marL="0" marR="0" rtl="0" algn="just">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b="1" i="1" sz="2800">
              <a:solidFill>
                <a:srgbClr val="FFFF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8"/>
          <p:cNvSpPr txBox="1"/>
          <p:nvPr/>
        </p:nvSpPr>
        <p:spPr>
          <a:xfrm>
            <a:off x="609600" y="533400"/>
            <a:ext cx="5029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3/ VIÊM TÚI MẬT MẠN</a:t>
            </a:r>
            <a:endParaRPr/>
          </a:p>
        </p:txBody>
      </p:sp>
      <p:sp>
        <p:nvSpPr>
          <p:cNvPr id="203" name="Google Shape;203;p8"/>
          <p:cNvSpPr/>
          <p:nvPr/>
        </p:nvSpPr>
        <p:spPr>
          <a:xfrm>
            <a:off x="838199" y="1295400"/>
            <a:ext cx="7701837"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 Viêm túi mật mạn được định nghĩa là tình trạng viêm mạn của vách túi mật do:</a:t>
            </a:r>
            <a:endParaRPr/>
          </a:p>
          <a:p>
            <a:pPr indent="-457200" lvl="1" marL="914400" marR="0" rtl="0" algn="just">
              <a:spcBef>
                <a:spcPts val="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Viêm túi mật bán cấp hoặc cấp tái diễn nhiều lần.</a:t>
            </a:r>
            <a:endParaRPr/>
          </a:p>
          <a:p>
            <a:pPr indent="-457200" lvl="1" marL="914400" marR="0" rtl="0" algn="just">
              <a:spcBef>
                <a:spcPts val="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Kích thích cơ học liên tục do sự hiện diện của sỏi túi mật.</a:t>
            </a:r>
            <a:endParaRPr/>
          </a:p>
          <a:p>
            <a:pPr indent="-279400" lvl="1" marL="914400" marR="0" rtl="0" algn="just">
              <a:spcBef>
                <a:spcPts val="0"/>
              </a:spcBef>
              <a:spcAft>
                <a:spcPts val="0"/>
              </a:spcAft>
              <a:buClr>
                <a:schemeClr val="lt1"/>
              </a:buClr>
              <a:buSzPts val="2800"/>
              <a:buFont typeface="Courier New"/>
              <a:buNone/>
            </a:pPr>
            <a:r>
              <a:t/>
            </a:r>
            <a:endParaRPr b="0" i="0" sz="2800" u="none" cap="none" strike="noStrike">
              <a:solidFill>
                <a:schemeClr val="lt1"/>
              </a:solidFill>
              <a:latin typeface="Times New Roman"/>
              <a:ea typeface="Times New Roman"/>
              <a:cs typeface="Times New Roman"/>
              <a:sym typeface="Times New Roman"/>
            </a:endParaRPr>
          </a:p>
          <a:p>
            <a:pPr indent="0" lvl="1" marL="17463" marR="0" rtl="0" algn="just">
              <a:spcBef>
                <a:spcPts val="0"/>
              </a:spcBef>
              <a:spcAft>
                <a:spcPts val="0"/>
              </a:spcAft>
              <a:buNone/>
            </a:pPr>
            <a:r>
              <a:rPr b="0" i="0" lang="en-US" sz="2800" u="none" cap="none" strike="noStrike">
                <a:solidFill>
                  <a:schemeClr val="lt1"/>
                </a:solidFill>
                <a:latin typeface="Times New Roman"/>
                <a:ea typeface="Times New Roman"/>
                <a:cs typeface="Times New Roman"/>
                <a:sym typeface="Times New Roman"/>
              </a:rPr>
              <a:t>- Cơn đau quặn mật là triệu chứng thường gặp nhất, thường không rầm rộ nên bệnh nhân thường bỏ qua.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9"/>
          <p:cNvSpPr txBox="1"/>
          <p:nvPr/>
        </p:nvSpPr>
        <p:spPr>
          <a:xfrm>
            <a:off x="293526" y="381000"/>
            <a:ext cx="8901113"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III. CẬN LÂM SÀNG</a:t>
            </a:r>
            <a:endParaRPr b="1" sz="2800">
              <a:solidFill>
                <a:srgbClr val="FF0000"/>
              </a:solidFill>
              <a:latin typeface="Times New Roman"/>
              <a:ea typeface="Times New Roman"/>
              <a:cs typeface="Times New Roman"/>
              <a:sym typeface="Times New Roman"/>
            </a:endParaRPr>
          </a:p>
        </p:txBody>
      </p:sp>
      <p:sp>
        <p:nvSpPr>
          <p:cNvPr id="209" name="Google Shape;209;p9"/>
          <p:cNvSpPr txBox="1"/>
          <p:nvPr/>
        </p:nvSpPr>
        <p:spPr>
          <a:xfrm>
            <a:off x="609600" y="103379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1/ SỎI TÚI MẬT</a:t>
            </a:r>
            <a:endParaRPr/>
          </a:p>
        </p:txBody>
      </p:sp>
      <p:sp>
        <p:nvSpPr>
          <p:cNvPr id="210" name="Google Shape;210;p9"/>
          <p:cNvSpPr/>
          <p:nvPr/>
        </p:nvSpPr>
        <p:spPr>
          <a:xfrm>
            <a:off x="609600" y="2472964"/>
            <a:ext cx="8088474" cy="3108543"/>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Là phương tiện đầu tiên được sử dụng khi nghi ngờ có bệnh sỏi mật. </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Đặc điểm: cấu trúc phản âm dày, có bóng lưng, di động. </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Độ nhạy và độ đặc hiệu lần lượt là 84% và 99%. </a:t>
            </a:r>
            <a:endParaRPr/>
          </a:p>
        </p:txBody>
      </p:sp>
      <p:sp>
        <p:nvSpPr>
          <p:cNvPr id="211" name="Google Shape;211;p9"/>
          <p:cNvSpPr txBox="1"/>
          <p:nvPr/>
        </p:nvSpPr>
        <p:spPr>
          <a:xfrm>
            <a:off x="990600" y="1625620"/>
            <a:ext cx="3886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1.1 SIÊU ÂM BỤNG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tro">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2012-06-03T05:32:57Z</dcterms:created>
  <dc:creator>Nguyen Tuan Anh</dc:creator>
</cp:coreProperties>
</file>